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6"/>
  </p:notesMasterIdLst>
  <p:handoutMasterIdLst>
    <p:handoutMasterId r:id="rId37"/>
  </p:handoutMasterIdLst>
  <p:sldIdLst>
    <p:sldId id="261" r:id="rId5"/>
    <p:sldId id="477" r:id="rId6"/>
    <p:sldId id="768" r:id="rId7"/>
    <p:sldId id="756" r:id="rId8"/>
    <p:sldId id="482" r:id="rId9"/>
    <p:sldId id="757" r:id="rId10"/>
    <p:sldId id="770" r:id="rId11"/>
    <p:sldId id="743" r:id="rId12"/>
    <p:sldId id="778" r:id="rId13"/>
    <p:sldId id="758" r:id="rId14"/>
    <p:sldId id="643" r:id="rId15"/>
    <p:sldId id="762" r:id="rId16"/>
    <p:sldId id="764" r:id="rId17"/>
    <p:sldId id="772" r:id="rId18"/>
    <p:sldId id="759" r:id="rId19"/>
    <p:sldId id="760" r:id="rId20"/>
    <p:sldId id="761" r:id="rId21"/>
    <p:sldId id="640" r:id="rId22"/>
    <p:sldId id="638" r:id="rId23"/>
    <p:sldId id="771" r:id="rId24"/>
    <p:sldId id="775" r:id="rId25"/>
    <p:sldId id="777" r:id="rId26"/>
    <p:sldId id="781" r:id="rId27"/>
    <p:sldId id="776" r:id="rId28"/>
    <p:sldId id="780" r:id="rId29"/>
    <p:sldId id="779" r:id="rId30"/>
    <p:sldId id="782" r:id="rId31"/>
    <p:sldId id="785" r:id="rId32"/>
    <p:sldId id="753" r:id="rId33"/>
    <p:sldId id="616" r:id="rId34"/>
    <p:sldId id="262" r:id="rId3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3B60"/>
    <a:srgbClr val="0D3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48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ana01-my.sharepoint.com/personal/sbravo_delawarenonprofit_org/Documents/strat%20plan%20financials/2019%20strat%20plan/DANA%2010%20year%20financial%20histo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ana01-my.sharepoint.com/personal/sbravo_delawarenonprofit_org/Documents/strat%20plan%20financials/2019%20strat%20plan/DANA%2010%20year%20financial%20histor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ana01.sharepoint.com/Shared%20Documents/Users/Bravo/strat%20plan%20financials/2019%20strat%20plan/DANA%2010%20year%20financial%20histo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DANA Revenue Trends 2016-19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'margin history'!$B$47</c:f>
              <c:strCache>
                <c:ptCount val="1"/>
                <c:pt idx="0">
                  <c:v>General Operating Support $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</a:ln>
            <a:effectLst/>
            <a:sp3d>
              <a:contourClr>
                <a:srgbClr val="00B050"/>
              </a:contourClr>
            </a:sp3d>
          </c:spPr>
          <c:invertIfNegative val="0"/>
          <c:cat>
            <c:strRef>
              <c:f>'margin history'!$C$46:$H$46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  <c:extLst/>
            </c:strRef>
          </c:cat>
          <c:val>
            <c:numRef>
              <c:f>'margin history'!$C$47:$H$47</c:f>
              <c:numCache>
                <c:formatCode>_("$"* #,##0_);_("$"* \(#,##0\);_("$"* "-"??_);_(@_)</c:formatCode>
                <c:ptCount val="4"/>
                <c:pt idx="0">
                  <c:v>411470</c:v>
                </c:pt>
                <c:pt idx="1">
                  <c:v>356925</c:v>
                </c:pt>
                <c:pt idx="2">
                  <c:v>360100</c:v>
                </c:pt>
                <c:pt idx="3">
                  <c:v>397387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57E-42D6-BCF4-88A3C8227AA8}"/>
            </c:ext>
          </c:extLst>
        </c:ser>
        <c:ser>
          <c:idx val="1"/>
          <c:order val="1"/>
          <c:tx>
            <c:strRef>
              <c:f>'margin history'!$B$48</c:f>
              <c:strCache>
                <c:ptCount val="1"/>
                <c:pt idx="0">
                  <c:v>Net Earned Revenue $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'margin history'!$C$46:$H$46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  <c:extLst/>
            </c:strRef>
          </c:cat>
          <c:val>
            <c:numRef>
              <c:f>'margin history'!$C$48:$H$48</c:f>
              <c:numCache>
                <c:formatCode>_("$"* #,##0_);_("$"* \(#,##0\);_("$"* "-"??_);_(@_)</c:formatCode>
                <c:ptCount val="4"/>
                <c:pt idx="0">
                  <c:v>176172</c:v>
                </c:pt>
                <c:pt idx="1">
                  <c:v>189380</c:v>
                </c:pt>
                <c:pt idx="2">
                  <c:v>255879</c:v>
                </c:pt>
                <c:pt idx="3">
                  <c:v>271164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357E-42D6-BCF4-88A3C8227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0685504"/>
        <c:axId val="1569326768"/>
        <c:axId val="0"/>
      </c:bar3DChart>
      <c:catAx>
        <c:axId val="161068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326768"/>
        <c:crosses val="autoZero"/>
        <c:auto val="1"/>
        <c:lblAlgn val="ctr"/>
        <c:lblOffset val="100"/>
        <c:noMultiLvlLbl val="0"/>
      </c:catAx>
      <c:valAx>
        <c:axId val="156932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068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DANA Consulting Business Growth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'margin history'!$D$67</c:f>
              <c:strCache>
                <c:ptCount val="1"/>
                <c:pt idx="0">
                  <c:v>Direct Margin $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'margin history'!$E$66:$J$66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  <c:extLst/>
            </c:strRef>
          </c:cat>
          <c:val>
            <c:numRef>
              <c:f>'margin history'!$E$67:$J$67</c:f>
              <c:numCache>
                <c:formatCode>_("$"* #,##0_);_("$"* \(#,##0\);_("$"* "-"??_);_(@_)</c:formatCode>
                <c:ptCount val="4"/>
                <c:pt idx="0">
                  <c:v>56620</c:v>
                </c:pt>
                <c:pt idx="1">
                  <c:v>61171</c:v>
                </c:pt>
                <c:pt idx="2">
                  <c:v>114413</c:v>
                </c:pt>
                <c:pt idx="3">
                  <c:v>127611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D85-4D97-89DB-A0F17017DB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44806384"/>
        <c:axId val="1453297440"/>
      </c:barChart>
      <c:lineChart>
        <c:grouping val="standard"/>
        <c:varyColors val="0"/>
        <c:ser>
          <c:idx val="1"/>
          <c:order val="1"/>
          <c:tx>
            <c:strRef>
              <c:f>'margin history'!$D$68</c:f>
              <c:strCache>
                <c:ptCount val="1"/>
                <c:pt idx="0">
                  <c:v># Consulting Engagements</c:v>
                </c:pt>
              </c:strCache>
            </c:strRef>
          </c:tx>
          <c:spPr>
            <a:ln w="28575" cap="rnd">
              <a:solidFill>
                <a:srgbClr val="0D3D62"/>
              </a:solidFill>
              <a:round/>
            </a:ln>
            <a:effectLst/>
          </c:spPr>
          <c:marker>
            <c:symbol val="none"/>
          </c:marker>
          <c:cat>
            <c:strRef>
              <c:f>'margin history'!$E$66:$J$66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  <c:extLst/>
            </c:strRef>
          </c:cat>
          <c:val>
            <c:numRef>
              <c:f>'margin history'!$E$68:$J$68</c:f>
              <c:numCache>
                <c:formatCode>General</c:formatCode>
                <c:ptCount val="4"/>
                <c:pt idx="0">
                  <c:v>61</c:v>
                </c:pt>
                <c:pt idx="1">
                  <c:v>62</c:v>
                </c:pt>
                <c:pt idx="2">
                  <c:v>82</c:v>
                </c:pt>
                <c:pt idx="3">
                  <c:v>82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8D85-4D97-89DB-A0F17017DB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5933200"/>
        <c:axId val="1569328848"/>
      </c:lineChart>
      <c:catAx>
        <c:axId val="144480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3297440"/>
        <c:crosses val="autoZero"/>
        <c:auto val="1"/>
        <c:lblAlgn val="ctr"/>
        <c:lblOffset val="100"/>
        <c:noMultiLvlLbl val="0"/>
      </c:catAx>
      <c:valAx>
        <c:axId val="145329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806384"/>
        <c:crosses val="autoZero"/>
        <c:crossBetween val="between"/>
      </c:valAx>
      <c:valAx>
        <c:axId val="156932884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5933200"/>
        <c:crosses val="max"/>
        <c:crossBetween val="between"/>
      </c:valAx>
      <c:catAx>
        <c:axId val="1445933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693288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Membership Trends by Org Size</a:t>
            </a:r>
          </a:p>
        </c:rich>
      </c:tx>
      <c:layout>
        <c:manualLayout>
          <c:xMode val="edge"/>
          <c:yMode val="edge"/>
          <c:x val="0.14826284970722187"/>
          <c:y val="2.62582056892778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5734265734265736E-2"/>
          <c:y val="0.17276252389878383"/>
          <c:w val="0.96153846153846156"/>
          <c:h val="0.738369804574057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'membership history'!$C$3</c:f>
              <c:strCache>
                <c:ptCount val="1"/>
                <c:pt idx="0">
                  <c:v>Orgs &lt;$200K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'membership history'!$D$2:$I$2</c:f>
              <c:strCache>
                <c:ptCount val="6"/>
                <c:pt idx="0">
                  <c:v>2014*</c:v>
                </c:pt>
                <c:pt idx="1">
                  <c:v>2015*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2019P</c:v>
                </c:pt>
              </c:strCache>
            </c:strRef>
          </c:cat>
          <c:val>
            <c:numRef>
              <c:f>'membership history'!$D$3:$I$3</c:f>
              <c:numCache>
                <c:formatCode>General</c:formatCode>
                <c:ptCount val="6"/>
                <c:pt idx="0">
                  <c:v>126</c:v>
                </c:pt>
                <c:pt idx="1">
                  <c:v>149</c:v>
                </c:pt>
                <c:pt idx="2">
                  <c:v>156</c:v>
                </c:pt>
                <c:pt idx="3">
                  <c:v>133</c:v>
                </c:pt>
                <c:pt idx="4">
                  <c:v>143</c:v>
                </c:pt>
                <c:pt idx="5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46-419A-9217-F33F20B91B9B}"/>
            </c:ext>
          </c:extLst>
        </c:ser>
        <c:ser>
          <c:idx val="1"/>
          <c:order val="1"/>
          <c:tx>
            <c:strRef>
              <c:f>'membership history'!$C$4</c:f>
              <c:strCache>
                <c:ptCount val="1"/>
                <c:pt idx="0">
                  <c:v>$200K-1mm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'membership history'!$D$2:$I$2</c:f>
              <c:strCache>
                <c:ptCount val="6"/>
                <c:pt idx="0">
                  <c:v>2014*</c:v>
                </c:pt>
                <c:pt idx="1">
                  <c:v>2015*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2019P</c:v>
                </c:pt>
              </c:strCache>
            </c:strRef>
          </c:cat>
          <c:val>
            <c:numRef>
              <c:f>'membership history'!$D$4:$I$4</c:f>
              <c:numCache>
                <c:formatCode>General</c:formatCode>
                <c:ptCount val="6"/>
                <c:pt idx="0">
                  <c:v>77</c:v>
                </c:pt>
                <c:pt idx="1">
                  <c:v>89</c:v>
                </c:pt>
                <c:pt idx="2">
                  <c:v>92</c:v>
                </c:pt>
                <c:pt idx="3">
                  <c:v>87</c:v>
                </c:pt>
                <c:pt idx="4">
                  <c:v>95</c:v>
                </c:pt>
                <c:pt idx="5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46-419A-9217-F33F20B91B9B}"/>
            </c:ext>
          </c:extLst>
        </c:ser>
        <c:ser>
          <c:idx val="2"/>
          <c:order val="2"/>
          <c:tx>
            <c:strRef>
              <c:f>'membership history'!$C$5</c:f>
              <c:strCache>
                <c:ptCount val="1"/>
                <c:pt idx="0">
                  <c:v>Orgs $1mm+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'membership history'!$D$2:$I$2</c:f>
              <c:strCache>
                <c:ptCount val="6"/>
                <c:pt idx="0">
                  <c:v>2014*</c:v>
                </c:pt>
                <c:pt idx="1">
                  <c:v>2015*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2019P</c:v>
                </c:pt>
              </c:strCache>
            </c:strRef>
          </c:cat>
          <c:val>
            <c:numRef>
              <c:f>'membership history'!$D$5:$I$5</c:f>
              <c:numCache>
                <c:formatCode>General</c:formatCode>
                <c:ptCount val="6"/>
                <c:pt idx="0">
                  <c:v>100</c:v>
                </c:pt>
                <c:pt idx="1">
                  <c:v>115</c:v>
                </c:pt>
                <c:pt idx="2">
                  <c:v>123</c:v>
                </c:pt>
                <c:pt idx="3">
                  <c:v>127</c:v>
                </c:pt>
                <c:pt idx="4">
                  <c:v>125</c:v>
                </c:pt>
                <c:pt idx="5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46-419A-9217-F33F20B91B9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609844304"/>
        <c:axId val="1163347040"/>
      </c:barChart>
      <c:catAx>
        <c:axId val="1609844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347040"/>
        <c:crosses val="autoZero"/>
        <c:auto val="1"/>
        <c:lblAlgn val="ctr"/>
        <c:lblOffset val="100"/>
        <c:noMultiLvlLbl val="0"/>
      </c:catAx>
      <c:valAx>
        <c:axId val="11633470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09844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45E14-E4F0-4242-B9E6-F914C8B97BAE}" type="doc">
      <dgm:prSet loTypeId="urn:microsoft.com/office/officeart/2005/8/layout/h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582F2C17-EA64-4E02-9D0C-A45E16A01A32}">
      <dgm:prSet phldrT="[Text]"/>
      <dgm:spPr/>
      <dgm:t>
        <a:bodyPr/>
        <a:lstStyle/>
        <a:p>
          <a:r>
            <a:rPr lang="en-US"/>
            <a:t>Strengthen</a:t>
          </a:r>
        </a:p>
      </dgm:t>
    </dgm:pt>
    <dgm:pt modelId="{77B8E74E-B5AE-425E-875A-465C6EB4AE51}" type="parTrans" cxnId="{00C5938D-E822-45EE-949C-D2106E3ADCE3}">
      <dgm:prSet/>
      <dgm:spPr/>
      <dgm:t>
        <a:bodyPr/>
        <a:lstStyle/>
        <a:p>
          <a:endParaRPr lang="en-US"/>
        </a:p>
      </dgm:t>
    </dgm:pt>
    <dgm:pt modelId="{E78708E3-92C8-4AC3-8CAB-87E455074AFD}" type="sibTrans" cxnId="{00C5938D-E822-45EE-949C-D2106E3ADCE3}">
      <dgm:prSet/>
      <dgm:spPr/>
      <dgm:t>
        <a:bodyPr/>
        <a:lstStyle/>
        <a:p>
          <a:endParaRPr lang="en-US"/>
        </a:p>
      </dgm:t>
    </dgm:pt>
    <dgm:pt modelId="{9479EED8-7012-4A90-94A3-E4B58C3E0E28}">
      <dgm:prSet phldrT="[Text]"/>
      <dgm:spPr/>
      <dgm:t>
        <a:bodyPr/>
        <a:lstStyle/>
        <a:p>
          <a:pPr>
            <a:buFontTx/>
            <a:buNone/>
          </a:pPr>
          <a:r>
            <a:rPr lang="en-US"/>
            <a:t>To develop leadership capacity within the Nonprofit sector. </a:t>
          </a:r>
        </a:p>
      </dgm:t>
    </dgm:pt>
    <dgm:pt modelId="{9D884E8F-A995-4BEA-9454-714643FB3C33}" type="parTrans" cxnId="{96A222CE-01F0-4885-BDA9-52405AF0E3B3}">
      <dgm:prSet/>
      <dgm:spPr/>
      <dgm:t>
        <a:bodyPr/>
        <a:lstStyle/>
        <a:p>
          <a:endParaRPr lang="en-US"/>
        </a:p>
      </dgm:t>
    </dgm:pt>
    <dgm:pt modelId="{2C99FCF1-352F-4C47-B079-20D9DF3C3115}" type="sibTrans" cxnId="{96A222CE-01F0-4885-BDA9-52405AF0E3B3}">
      <dgm:prSet/>
      <dgm:spPr/>
      <dgm:t>
        <a:bodyPr/>
        <a:lstStyle/>
        <a:p>
          <a:endParaRPr lang="en-US"/>
        </a:p>
      </dgm:t>
    </dgm:pt>
    <dgm:pt modelId="{4E598532-481D-4EF8-AD5A-F2798A89D154}">
      <dgm:prSet phldrT="[Text]"/>
      <dgm:spPr>
        <a:solidFill>
          <a:srgbClr val="0066CC">
            <a:alpha val="83137"/>
          </a:srgbClr>
        </a:solidFill>
      </dgm:spPr>
      <dgm:t>
        <a:bodyPr/>
        <a:lstStyle/>
        <a:p>
          <a:r>
            <a:rPr lang="en-US"/>
            <a:t>Enhance</a:t>
          </a:r>
        </a:p>
      </dgm:t>
    </dgm:pt>
    <dgm:pt modelId="{4A5F94A9-1719-4CA1-9D8C-1359F1D16B18}" type="parTrans" cxnId="{C7A41A6D-8F57-4B22-9B3A-F3A41055BBC1}">
      <dgm:prSet/>
      <dgm:spPr/>
      <dgm:t>
        <a:bodyPr/>
        <a:lstStyle/>
        <a:p>
          <a:endParaRPr lang="en-US"/>
        </a:p>
      </dgm:t>
    </dgm:pt>
    <dgm:pt modelId="{2D1CD961-418D-4D80-B96C-99713CAE9E0C}" type="sibTrans" cxnId="{C7A41A6D-8F57-4B22-9B3A-F3A41055BBC1}">
      <dgm:prSet/>
      <dgm:spPr/>
      <dgm:t>
        <a:bodyPr/>
        <a:lstStyle/>
        <a:p>
          <a:endParaRPr lang="en-US"/>
        </a:p>
      </dgm:t>
    </dgm:pt>
    <dgm:pt modelId="{5BA2528A-71C0-48EC-B3FB-00CFBCB62D36}">
      <dgm:prSet phldrT="[Text]"/>
      <dgm:spPr>
        <a:solidFill>
          <a:srgbClr val="0066CC">
            <a:alpha val="16863"/>
          </a:srgbClr>
        </a:solidFill>
      </dgm:spPr>
      <dgm:t>
        <a:bodyPr/>
        <a:lstStyle/>
        <a:p>
          <a:pPr>
            <a:buFontTx/>
            <a:buNone/>
          </a:pPr>
          <a:r>
            <a:rPr lang="en-US"/>
            <a:t>To increase the effectiveness and efficiency of the Nonprofit Sector</a:t>
          </a:r>
        </a:p>
      </dgm:t>
    </dgm:pt>
    <dgm:pt modelId="{2D132833-7925-4175-94BE-153B391687C5}" type="parTrans" cxnId="{D48AF20C-479B-49F9-9956-8FC0D158F6F4}">
      <dgm:prSet/>
      <dgm:spPr/>
      <dgm:t>
        <a:bodyPr/>
        <a:lstStyle/>
        <a:p>
          <a:endParaRPr lang="en-US"/>
        </a:p>
      </dgm:t>
    </dgm:pt>
    <dgm:pt modelId="{A08D7D83-F756-4863-94D1-8632DB3EAEB4}" type="sibTrans" cxnId="{D48AF20C-479B-49F9-9956-8FC0D158F6F4}">
      <dgm:prSet/>
      <dgm:spPr/>
      <dgm:t>
        <a:bodyPr/>
        <a:lstStyle/>
        <a:p>
          <a:endParaRPr lang="en-US"/>
        </a:p>
      </dgm:t>
    </dgm:pt>
    <dgm:pt modelId="{313CB5E0-238E-46A9-8E0E-845B8A5B6B71}">
      <dgm:prSet phldrT="[Text]"/>
      <dgm:spPr>
        <a:solidFill>
          <a:schemeClr val="accent1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Advance</a:t>
          </a:r>
        </a:p>
      </dgm:t>
    </dgm:pt>
    <dgm:pt modelId="{7BC54C85-2EF0-4B22-AB77-ECEC0FBA5635}" type="parTrans" cxnId="{E0F5E380-5A70-4CF9-9679-8E9CDAA37DB9}">
      <dgm:prSet/>
      <dgm:spPr/>
      <dgm:t>
        <a:bodyPr/>
        <a:lstStyle/>
        <a:p>
          <a:endParaRPr lang="en-US"/>
        </a:p>
      </dgm:t>
    </dgm:pt>
    <dgm:pt modelId="{F66CC5BF-7596-4CFB-8EDC-840EA11D2C25}" type="sibTrans" cxnId="{E0F5E380-5A70-4CF9-9679-8E9CDAA37DB9}">
      <dgm:prSet/>
      <dgm:spPr/>
      <dgm:t>
        <a:bodyPr/>
        <a:lstStyle/>
        <a:p>
          <a:endParaRPr lang="en-US"/>
        </a:p>
      </dgm:t>
    </dgm:pt>
    <dgm:pt modelId="{DB8FAABC-9525-41C5-A939-3BF15680876F}">
      <dgm:prSet phldrT="[Text]"/>
      <dgm:spPr>
        <a:solidFill>
          <a:srgbClr val="0033CC">
            <a:alpha val="12157"/>
          </a:srgbClr>
        </a:solidFill>
      </dgm:spPr>
      <dgm:t>
        <a:bodyPr/>
        <a:lstStyle/>
        <a:p>
          <a:pPr>
            <a:buFontTx/>
            <a:buNone/>
          </a:pPr>
          <a:r>
            <a:rPr lang="en-US"/>
            <a:t>To strategically further the Nonprofit sector through advocacy and innovation.</a:t>
          </a:r>
        </a:p>
      </dgm:t>
    </dgm:pt>
    <dgm:pt modelId="{0E05BF72-3F5B-4D41-B6EF-FF19D3757253}" type="sibTrans" cxnId="{400C67DC-F0E2-450A-A679-0B4031461978}">
      <dgm:prSet/>
      <dgm:spPr/>
      <dgm:t>
        <a:bodyPr/>
        <a:lstStyle/>
        <a:p>
          <a:endParaRPr lang="en-US"/>
        </a:p>
      </dgm:t>
    </dgm:pt>
    <dgm:pt modelId="{3F45E1A4-9F0B-4624-BEB3-50F9C7B66968}" type="parTrans" cxnId="{400C67DC-F0E2-450A-A679-0B4031461978}">
      <dgm:prSet/>
      <dgm:spPr/>
      <dgm:t>
        <a:bodyPr/>
        <a:lstStyle/>
        <a:p>
          <a:endParaRPr lang="en-US"/>
        </a:p>
      </dgm:t>
    </dgm:pt>
    <dgm:pt modelId="{FEC4019F-009D-463F-85FE-BF818A780198}" type="pres">
      <dgm:prSet presAssocID="{7B245E14-E4F0-4242-B9E6-F914C8B97BAE}" presName="Name0" presStyleCnt="0">
        <dgm:presLayoutVars>
          <dgm:dir/>
          <dgm:animLvl val="lvl"/>
          <dgm:resizeHandles val="exact"/>
        </dgm:presLayoutVars>
      </dgm:prSet>
      <dgm:spPr/>
    </dgm:pt>
    <dgm:pt modelId="{364C267E-FDDC-4DBC-8302-EA19A554DB03}" type="pres">
      <dgm:prSet presAssocID="{582F2C17-EA64-4E02-9D0C-A45E16A01A32}" presName="composite" presStyleCnt="0"/>
      <dgm:spPr/>
    </dgm:pt>
    <dgm:pt modelId="{981728AE-B619-4685-B5EE-4E83CF82B753}" type="pres">
      <dgm:prSet presAssocID="{582F2C17-EA64-4E02-9D0C-A45E16A01A3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4D8FE31B-125B-4D56-BFB7-020AB4A67C68}" type="pres">
      <dgm:prSet presAssocID="{582F2C17-EA64-4E02-9D0C-A45E16A01A32}" presName="desTx" presStyleLbl="alignAccFollowNode1" presStyleIdx="0" presStyleCnt="3">
        <dgm:presLayoutVars>
          <dgm:bulletEnabled val="1"/>
        </dgm:presLayoutVars>
      </dgm:prSet>
      <dgm:spPr/>
    </dgm:pt>
    <dgm:pt modelId="{36CE4308-BCBB-42EE-BC1A-D5BA1AE66368}" type="pres">
      <dgm:prSet presAssocID="{E78708E3-92C8-4AC3-8CAB-87E455074AFD}" presName="space" presStyleCnt="0"/>
      <dgm:spPr/>
    </dgm:pt>
    <dgm:pt modelId="{6529EBC0-4093-42EA-BE59-CAAEAB5D3205}" type="pres">
      <dgm:prSet presAssocID="{4E598532-481D-4EF8-AD5A-F2798A89D154}" presName="composite" presStyleCnt="0"/>
      <dgm:spPr/>
    </dgm:pt>
    <dgm:pt modelId="{97DDC93F-F0ED-4753-9FC3-2EDD6D9F0EC3}" type="pres">
      <dgm:prSet presAssocID="{4E598532-481D-4EF8-AD5A-F2798A89D15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982FF85-8EDB-4728-9E4E-ABCEFBA14A2F}" type="pres">
      <dgm:prSet presAssocID="{4E598532-481D-4EF8-AD5A-F2798A89D154}" presName="desTx" presStyleLbl="alignAccFollowNode1" presStyleIdx="1" presStyleCnt="3">
        <dgm:presLayoutVars>
          <dgm:bulletEnabled val="1"/>
        </dgm:presLayoutVars>
      </dgm:prSet>
      <dgm:spPr/>
    </dgm:pt>
    <dgm:pt modelId="{2619978E-E168-483C-83FF-A4F71977810A}" type="pres">
      <dgm:prSet presAssocID="{2D1CD961-418D-4D80-B96C-99713CAE9E0C}" presName="space" presStyleCnt="0"/>
      <dgm:spPr/>
    </dgm:pt>
    <dgm:pt modelId="{00443FC5-F1DC-4C5F-B843-7BB543D15573}" type="pres">
      <dgm:prSet presAssocID="{313CB5E0-238E-46A9-8E0E-845B8A5B6B71}" presName="composite" presStyleCnt="0"/>
      <dgm:spPr/>
    </dgm:pt>
    <dgm:pt modelId="{DE6F0BB9-487F-48F9-B542-57D5D21A94F5}" type="pres">
      <dgm:prSet presAssocID="{313CB5E0-238E-46A9-8E0E-845B8A5B6B7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577B5A8-75D9-43BB-A27B-66980A9A03E3}" type="pres">
      <dgm:prSet presAssocID="{313CB5E0-238E-46A9-8E0E-845B8A5B6B7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48AF20C-479B-49F9-9956-8FC0D158F6F4}" srcId="{4E598532-481D-4EF8-AD5A-F2798A89D154}" destId="{5BA2528A-71C0-48EC-B3FB-00CFBCB62D36}" srcOrd="0" destOrd="0" parTransId="{2D132833-7925-4175-94BE-153B391687C5}" sibTransId="{A08D7D83-F756-4863-94D1-8632DB3EAEB4}"/>
    <dgm:cxn modelId="{29DD9222-F9A5-4CB6-9C5A-5C8770B7FEED}" type="presOf" srcId="{4E598532-481D-4EF8-AD5A-F2798A89D154}" destId="{97DDC93F-F0ED-4753-9FC3-2EDD6D9F0EC3}" srcOrd="0" destOrd="0" presId="urn:microsoft.com/office/officeart/2005/8/layout/hList1"/>
    <dgm:cxn modelId="{CE39E333-C4A6-40E0-A7EA-611E6074053E}" type="presOf" srcId="{5BA2528A-71C0-48EC-B3FB-00CFBCB62D36}" destId="{7982FF85-8EDB-4728-9E4E-ABCEFBA14A2F}" srcOrd="0" destOrd="0" presId="urn:microsoft.com/office/officeart/2005/8/layout/hList1"/>
    <dgm:cxn modelId="{353F7E64-4842-40D2-9E7A-764940D84AD1}" type="presOf" srcId="{582F2C17-EA64-4E02-9D0C-A45E16A01A32}" destId="{981728AE-B619-4685-B5EE-4E83CF82B753}" srcOrd="0" destOrd="0" presId="urn:microsoft.com/office/officeart/2005/8/layout/hList1"/>
    <dgm:cxn modelId="{C7A41A6D-8F57-4B22-9B3A-F3A41055BBC1}" srcId="{7B245E14-E4F0-4242-B9E6-F914C8B97BAE}" destId="{4E598532-481D-4EF8-AD5A-F2798A89D154}" srcOrd="1" destOrd="0" parTransId="{4A5F94A9-1719-4CA1-9D8C-1359F1D16B18}" sibTransId="{2D1CD961-418D-4D80-B96C-99713CAE9E0C}"/>
    <dgm:cxn modelId="{77F8754D-8371-4710-A146-9B34250E30A4}" type="presOf" srcId="{313CB5E0-238E-46A9-8E0E-845B8A5B6B71}" destId="{DE6F0BB9-487F-48F9-B542-57D5D21A94F5}" srcOrd="0" destOrd="0" presId="urn:microsoft.com/office/officeart/2005/8/layout/hList1"/>
    <dgm:cxn modelId="{69714756-859C-4413-B428-79C9E66A7214}" type="presOf" srcId="{DB8FAABC-9525-41C5-A939-3BF15680876F}" destId="{0577B5A8-75D9-43BB-A27B-66980A9A03E3}" srcOrd="0" destOrd="0" presId="urn:microsoft.com/office/officeart/2005/8/layout/hList1"/>
    <dgm:cxn modelId="{E0F5E380-5A70-4CF9-9679-8E9CDAA37DB9}" srcId="{7B245E14-E4F0-4242-B9E6-F914C8B97BAE}" destId="{313CB5E0-238E-46A9-8E0E-845B8A5B6B71}" srcOrd="2" destOrd="0" parTransId="{7BC54C85-2EF0-4B22-AB77-ECEC0FBA5635}" sibTransId="{F66CC5BF-7596-4CFB-8EDC-840EA11D2C25}"/>
    <dgm:cxn modelId="{00C5938D-E822-45EE-949C-D2106E3ADCE3}" srcId="{7B245E14-E4F0-4242-B9E6-F914C8B97BAE}" destId="{582F2C17-EA64-4E02-9D0C-A45E16A01A32}" srcOrd="0" destOrd="0" parTransId="{77B8E74E-B5AE-425E-875A-465C6EB4AE51}" sibTransId="{E78708E3-92C8-4AC3-8CAB-87E455074AFD}"/>
    <dgm:cxn modelId="{6186B5C5-EE5E-49B8-9CED-F6D815B07DE2}" type="presOf" srcId="{9479EED8-7012-4A90-94A3-E4B58C3E0E28}" destId="{4D8FE31B-125B-4D56-BFB7-020AB4A67C68}" srcOrd="0" destOrd="0" presId="urn:microsoft.com/office/officeart/2005/8/layout/hList1"/>
    <dgm:cxn modelId="{BDE9EBC5-93CF-4D2F-8F0A-3B2D08C3E19B}" type="presOf" srcId="{7B245E14-E4F0-4242-B9E6-F914C8B97BAE}" destId="{FEC4019F-009D-463F-85FE-BF818A780198}" srcOrd="0" destOrd="0" presId="urn:microsoft.com/office/officeart/2005/8/layout/hList1"/>
    <dgm:cxn modelId="{96A222CE-01F0-4885-BDA9-52405AF0E3B3}" srcId="{582F2C17-EA64-4E02-9D0C-A45E16A01A32}" destId="{9479EED8-7012-4A90-94A3-E4B58C3E0E28}" srcOrd="0" destOrd="0" parTransId="{9D884E8F-A995-4BEA-9454-714643FB3C33}" sibTransId="{2C99FCF1-352F-4C47-B079-20D9DF3C3115}"/>
    <dgm:cxn modelId="{400C67DC-F0E2-450A-A679-0B4031461978}" srcId="{313CB5E0-238E-46A9-8E0E-845B8A5B6B71}" destId="{DB8FAABC-9525-41C5-A939-3BF15680876F}" srcOrd="0" destOrd="0" parTransId="{3F45E1A4-9F0B-4624-BEB3-50F9C7B66968}" sibTransId="{0E05BF72-3F5B-4D41-B6EF-FF19D3757253}"/>
    <dgm:cxn modelId="{E558D4F9-5FDC-4140-973A-215D751A6760}" type="presParOf" srcId="{FEC4019F-009D-463F-85FE-BF818A780198}" destId="{364C267E-FDDC-4DBC-8302-EA19A554DB03}" srcOrd="0" destOrd="0" presId="urn:microsoft.com/office/officeart/2005/8/layout/hList1"/>
    <dgm:cxn modelId="{20BF7945-B540-4E96-8DA9-D6263D38F99F}" type="presParOf" srcId="{364C267E-FDDC-4DBC-8302-EA19A554DB03}" destId="{981728AE-B619-4685-B5EE-4E83CF82B753}" srcOrd="0" destOrd="0" presId="urn:microsoft.com/office/officeart/2005/8/layout/hList1"/>
    <dgm:cxn modelId="{6437E27B-CC8E-43BD-8625-78E59F320659}" type="presParOf" srcId="{364C267E-FDDC-4DBC-8302-EA19A554DB03}" destId="{4D8FE31B-125B-4D56-BFB7-020AB4A67C68}" srcOrd="1" destOrd="0" presId="urn:microsoft.com/office/officeart/2005/8/layout/hList1"/>
    <dgm:cxn modelId="{70D4D990-0A38-46F1-BDE5-F36D781E116E}" type="presParOf" srcId="{FEC4019F-009D-463F-85FE-BF818A780198}" destId="{36CE4308-BCBB-42EE-BC1A-D5BA1AE66368}" srcOrd="1" destOrd="0" presId="urn:microsoft.com/office/officeart/2005/8/layout/hList1"/>
    <dgm:cxn modelId="{0E461FCB-C9A3-406A-A96E-65AE228B7A3E}" type="presParOf" srcId="{FEC4019F-009D-463F-85FE-BF818A780198}" destId="{6529EBC0-4093-42EA-BE59-CAAEAB5D3205}" srcOrd="2" destOrd="0" presId="urn:microsoft.com/office/officeart/2005/8/layout/hList1"/>
    <dgm:cxn modelId="{6043E354-A58C-431C-9C65-0B585C1492B9}" type="presParOf" srcId="{6529EBC0-4093-42EA-BE59-CAAEAB5D3205}" destId="{97DDC93F-F0ED-4753-9FC3-2EDD6D9F0EC3}" srcOrd="0" destOrd="0" presId="urn:microsoft.com/office/officeart/2005/8/layout/hList1"/>
    <dgm:cxn modelId="{DDD89298-E4A5-445D-9595-9A33D9944CCE}" type="presParOf" srcId="{6529EBC0-4093-42EA-BE59-CAAEAB5D3205}" destId="{7982FF85-8EDB-4728-9E4E-ABCEFBA14A2F}" srcOrd="1" destOrd="0" presId="urn:microsoft.com/office/officeart/2005/8/layout/hList1"/>
    <dgm:cxn modelId="{44E82F57-20C6-4BAE-A4BB-1C8AAC4E3C6E}" type="presParOf" srcId="{FEC4019F-009D-463F-85FE-BF818A780198}" destId="{2619978E-E168-483C-83FF-A4F71977810A}" srcOrd="3" destOrd="0" presId="urn:microsoft.com/office/officeart/2005/8/layout/hList1"/>
    <dgm:cxn modelId="{BD2FB67E-A012-4D83-B2D8-39F98F509DEC}" type="presParOf" srcId="{FEC4019F-009D-463F-85FE-BF818A780198}" destId="{00443FC5-F1DC-4C5F-B843-7BB543D15573}" srcOrd="4" destOrd="0" presId="urn:microsoft.com/office/officeart/2005/8/layout/hList1"/>
    <dgm:cxn modelId="{95B8D66D-6E2C-4DA8-876B-AF5E5BE0CE91}" type="presParOf" srcId="{00443FC5-F1DC-4C5F-B843-7BB543D15573}" destId="{DE6F0BB9-487F-48F9-B542-57D5D21A94F5}" srcOrd="0" destOrd="0" presId="urn:microsoft.com/office/officeart/2005/8/layout/hList1"/>
    <dgm:cxn modelId="{5FA9B857-E6E8-4581-9B89-A48C2F08B0B8}" type="presParOf" srcId="{00443FC5-F1DC-4C5F-B843-7BB543D15573}" destId="{0577B5A8-75D9-43BB-A27B-66980A9A03E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B8366A-BCB0-4004-A106-AED43332ED7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18EE2A-2DE2-4CCF-890B-E87C844AAD9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400"/>
            <a:t>NP Org</a:t>
          </a:r>
          <a:endParaRPr lang="en-US" sz="800"/>
        </a:p>
      </dgm:t>
    </dgm:pt>
    <dgm:pt modelId="{3E514DE7-1A50-492D-9EB6-DD54615ECF9A}" type="parTrans" cxnId="{75A649B8-06A0-452D-90BB-170A099BBF6D}">
      <dgm:prSet/>
      <dgm:spPr/>
      <dgm:t>
        <a:bodyPr/>
        <a:lstStyle/>
        <a:p>
          <a:endParaRPr lang="en-US"/>
        </a:p>
      </dgm:t>
    </dgm:pt>
    <dgm:pt modelId="{6B7F1AC1-5EE5-4984-A768-EE4B43716FE0}" type="sibTrans" cxnId="{75A649B8-06A0-452D-90BB-170A099BBF6D}">
      <dgm:prSet/>
      <dgm:spPr/>
      <dgm:t>
        <a:bodyPr/>
        <a:lstStyle/>
        <a:p>
          <a:endParaRPr lang="en-US"/>
        </a:p>
      </dgm:t>
    </dgm:pt>
    <dgm:pt modelId="{D4CA46A4-A0E1-4055-B6EC-E876976F6D16}">
      <dgm:prSet phldrT="[Text]" custT="1"/>
      <dgm:spPr/>
      <dgm:t>
        <a:bodyPr/>
        <a:lstStyle/>
        <a:p>
          <a:r>
            <a:rPr lang="en-US" sz="1000"/>
            <a:t>NPOs have leadership recruiting and development processes in place</a:t>
          </a:r>
        </a:p>
      </dgm:t>
    </dgm:pt>
    <dgm:pt modelId="{CEFB2440-A51B-4F42-A2C4-1D3113578EFD}" type="parTrans" cxnId="{87569C16-EF7E-4D1B-997E-CDDE5F730C56}">
      <dgm:prSet/>
      <dgm:spPr/>
      <dgm:t>
        <a:bodyPr/>
        <a:lstStyle/>
        <a:p>
          <a:endParaRPr lang="en-US"/>
        </a:p>
      </dgm:t>
    </dgm:pt>
    <dgm:pt modelId="{27AC8952-36E8-4791-BF34-9022027F16EE}" type="sibTrans" cxnId="{87569C16-EF7E-4D1B-997E-CDDE5F730C56}">
      <dgm:prSet/>
      <dgm:spPr/>
      <dgm:t>
        <a:bodyPr/>
        <a:lstStyle/>
        <a:p>
          <a:endParaRPr lang="en-US"/>
        </a:p>
      </dgm:t>
    </dgm:pt>
    <dgm:pt modelId="{133331BC-B807-4389-8B19-C6417C395BE4}">
      <dgm:prSet phldrT="[Text]" custT="1"/>
      <dgm:spPr/>
      <dgm:t>
        <a:bodyPr/>
        <a:lstStyle/>
        <a:p>
          <a:r>
            <a:rPr lang="en-US" sz="1000"/>
            <a:t>NPOs will</a:t>
          </a:r>
          <a:r>
            <a:rPr lang="en-US" sz="1000" i="1"/>
            <a:t> </a:t>
          </a:r>
          <a:r>
            <a:rPr lang="en-US" sz="1000"/>
            <a:t>have a strategic plan which articulates what success looks like &amp; translates action into mission</a:t>
          </a:r>
        </a:p>
      </dgm:t>
    </dgm:pt>
    <dgm:pt modelId="{E22C2982-51FC-45D6-8F18-097E81419DEB}" type="parTrans" cxnId="{FFE3DA44-BB7F-4EA9-A208-AD1926A778DF}">
      <dgm:prSet/>
      <dgm:spPr/>
      <dgm:t>
        <a:bodyPr/>
        <a:lstStyle/>
        <a:p>
          <a:endParaRPr lang="en-US"/>
        </a:p>
      </dgm:t>
    </dgm:pt>
    <dgm:pt modelId="{A6F3EC90-952E-41AC-BE3F-68566CEB9977}" type="sibTrans" cxnId="{FFE3DA44-BB7F-4EA9-A208-AD1926A778DF}">
      <dgm:prSet/>
      <dgm:spPr/>
      <dgm:t>
        <a:bodyPr/>
        <a:lstStyle/>
        <a:p>
          <a:endParaRPr lang="en-US"/>
        </a:p>
      </dgm:t>
    </dgm:pt>
    <dgm:pt modelId="{91545C8E-D1DF-4C5F-A49B-B8737D651721}">
      <dgm:prSet phldrT="[Text]" custT="1"/>
      <dgm:spPr/>
      <dgm:t>
        <a:bodyPr/>
        <a:lstStyle/>
        <a:p>
          <a:r>
            <a:rPr lang="en-US" sz="1600"/>
            <a:t>Sector</a:t>
          </a:r>
        </a:p>
      </dgm:t>
    </dgm:pt>
    <dgm:pt modelId="{AA9B7C99-C494-4C8F-8045-6A9AF28E4CDE}" type="parTrans" cxnId="{31B6B387-5830-48D8-8865-CC03E684A51C}">
      <dgm:prSet/>
      <dgm:spPr/>
      <dgm:t>
        <a:bodyPr/>
        <a:lstStyle/>
        <a:p>
          <a:endParaRPr lang="en-US"/>
        </a:p>
      </dgm:t>
    </dgm:pt>
    <dgm:pt modelId="{545F90CF-978C-4826-90A2-85B568126581}" type="sibTrans" cxnId="{31B6B387-5830-48D8-8865-CC03E684A51C}">
      <dgm:prSet/>
      <dgm:spPr/>
      <dgm:t>
        <a:bodyPr/>
        <a:lstStyle/>
        <a:p>
          <a:endParaRPr lang="en-US"/>
        </a:p>
      </dgm:t>
    </dgm:pt>
    <dgm:pt modelId="{598B1DF0-C340-4D1A-A322-DF1ABBA57BEC}">
      <dgm:prSet phldrT="[Text]" custT="1"/>
      <dgm:spPr/>
      <dgm:t>
        <a:bodyPr/>
        <a:lstStyle/>
        <a:p>
          <a:r>
            <a:rPr lang="en-US" sz="1000"/>
            <a:t>Stakeholders can articulate the DE NPO sector identity and value</a:t>
          </a:r>
        </a:p>
      </dgm:t>
    </dgm:pt>
    <dgm:pt modelId="{F978BF90-1D72-47BF-83E7-D1B56CCAB923}" type="parTrans" cxnId="{4B27B78F-1A47-46BD-95B8-835B48D7CAF8}">
      <dgm:prSet/>
      <dgm:spPr/>
      <dgm:t>
        <a:bodyPr/>
        <a:lstStyle/>
        <a:p>
          <a:endParaRPr lang="en-US"/>
        </a:p>
      </dgm:t>
    </dgm:pt>
    <dgm:pt modelId="{679AC892-391E-46AC-B994-3861FC147895}" type="sibTrans" cxnId="{4B27B78F-1A47-46BD-95B8-835B48D7CAF8}">
      <dgm:prSet/>
      <dgm:spPr/>
      <dgm:t>
        <a:bodyPr/>
        <a:lstStyle/>
        <a:p>
          <a:endParaRPr lang="en-US"/>
        </a:p>
      </dgm:t>
    </dgm:pt>
    <dgm:pt modelId="{CFC6A5E9-2BA6-4E4C-A2BA-73BA14F44B78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200"/>
            <a:t>Individual</a:t>
          </a:r>
        </a:p>
      </dgm:t>
    </dgm:pt>
    <dgm:pt modelId="{2A3E9FE2-F68B-423B-91A2-9CA14E7F6962}" type="parTrans" cxnId="{41BA352C-431D-40FC-AD75-71DA8A25E924}">
      <dgm:prSet/>
      <dgm:spPr/>
      <dgm:t>
        <a:bodyPr/>
        <a:lstStyle/>
        <a:p>
          <a:endParaRPr lang="en-US"/>
        </a:p>
      </dgm:t>
    </dgm:pt>
    <dgm:pt modelId="{EF4F8F17-4777-49C9-8E3C-6D12859591F4}" type="sibTrans" cxnId="{41BA352C-431D-40FC-AD75-71DA8A25E924}">
      <dgm:prSet/>
      <dgm:spPr/>
      <dgm:t>
        <a:bodyPr/>
        <a:lstStyle/>
        <a:p>
          <a:endParaRPr lang="en-US"/>
        </a:p>
      </dgm:t>
    </dgm:pt>
    <dgm:pt modelId="{005C6430-5EEE-444B-A6C8-47A6C275D483}">
      <dgm:prSet phldrT="[Text]" custT="1"/>
      <dgm:spPr/>
      <dgm:t>
        <a:bodyPr/>
        <a:lstStyle/>
        <a:p>
          <a:r>
            <a:rPr lang="en-US" sz="1000" b="1"/>
            <a:t> </a:t>
          </a:r>
          <a:r>
            <a:rPr lang="en-US" sz="1000"/>
            <a:t>NPO leaders collaborate, are adaptive, exhibit strategic acumen, have operational skills and pursue continuous improvement</a:t>
          </a:r>
        </a:p>
      </dgm:t>
    </dgm:pt>
    <dgm:pt modelId="{2F0F8A03-ECEB-4838-95EE-4F7BD05D444E}" type="parTrans" cxnId="{FC08722E-133C-40FA-9F6F-5A5B376BE499}">
      <dgm:prSet/>
      <dgm:spPr/>
      <dgm:t>
        <a:bodyPr/>
        <a:lstStyle/>
        <a:p>
          <a:endParaRPr lang="en-US"/>
        </a:p>
      </dgm:t>
    </dgm:pt>
    <dgm:pt modelId="{B28A40D3-DCA1-448E-B950-547E65FC64B1}" type="sibTrans" cxnId="{FC08722E-133C-40FA-9F6F-5A5B376BE499}">
      <dgm:prSet/>
      <dgm:spPr/>
      <dgm:t>
        <a:bodyPr/>
        <a:lstStyle/>
        <a:p>
          <a:endParaRPr lang="en-US"/>
        </a:p>
      </dgm:t>
    </dgm:pt>
    <dgm:pt modelId="{699CFEBA-C817-4844-86E6-83B6681F3316}" type="pres">
      <dgm:prSet presAssocID="{23B8366A-BCB0-4004-A106-AED43332ED79}" presName="list" presStyleCnt="0">
        <dgm:presLayoutVars>
          <dgm:dir/>
          <dgm:animLvl val="lvl"/>
        </dgm:presLayoutVars>
      </dgm:prSet>
      <dgm:spPr/>
    </dgm:pt>
    <dgm:pt modelId="{152524DE-A598-4B48-85B3-851B8F8B3DB2}" type="pres">
      <dgm:prSet presAssocID="{CFC6A5E9-2BA6-4E4C-A2BA-73BA14F44B78}" presName="posSpace" presStyleCnt="0"/>
      <dgm:spPr/>
    </dgm:pt>
    <dgm:pt modelId="{23CA4F23-81A3-4222-AE4F-5D1772E88902}" type="pres">
      <dgm:prSet presAssocID="{CFC6A5E9-2BA6-4E4C-A2BA-73BA14F44B78}" presName="vertFlow" presStyleCnt="0"/>
      <dgm:spPr/>
    </dgm:pt>
    <dgm:pt modelId="{DADEC83F-D4A4-4117-A60C-CC82ACEE4E39}" type="pres">
      <dgm:prSet presAssocID="{CFC6A5E9-2BA6-4E4C-A2BA-73BA14F44B78}" presName="topSpace" presStyleCnt="0"/>
      <dgm:spPr/>
    </dgm:pt>
    <dgm:pt modelId="{C9FB0995-8D72-42BA-B974-671EC7BA6775}" type="pres">
      <dgm:prSet presAssocID="{CFC6A5E9-2BA6-4E4C-A2BA-73BA14F44B78}" presName="firstComp" presStyleCnt="0"/>
      <dgm:spPr/>
    </dgm:pt>
    <dgm:pt modelId="{C948E2C0-985C-4E9F-95BE-34A0324DAE77}" type="pres">
      <dgm:prSet presAssocID="{CFC6A5E9-2BA6-4E4C-A2BA-73BA14F44B78}" presName="firstChild" presStyleLbl="bgAccFollowNode1" presStyleIdx="0" presStyleCnt="4" custScaleY="159522"/>
      <dgm:spPr/>
    </dgm:pt>
    <dgm:pt modelId="{F40EDE0C-15AD-434B-9926-002A3C06D1E9}" type="pres">
      <dgm:prSet presAssocID="{CFC6A5E9-2BA6-4E4C-A2BA-73BA14F44B78}" presName="firstChildTx" presStyleLbl="bgAccFollowNode1" presStyleIdx="0" presStyleCnt="4">
        <dgm:presLayoutVars>
          <dgm:bulletEnabled val="1"/>
        </dgm:presLayoutVars>
      </dgm:prSet>
      <dgm:spPr/>
    </dgm:pt>
    <dgm:pt modelId="{74402944-343F-468E-AD19-790015F3A411}" type="pres">
      <dgm:prSet presAssocID="{CFC6A5E9-2BA6-4E4C-A2BA-73BA14F44B78}" presName="negSpace" presStyleCnt="0"/>
      <dgm:spPr/>
    </dgm:pt>
    <dgm:pt modelId="{0CB4996E-B896-4C83-BF0E-CD93631D3FE6}" type="pres">
      <dgm:prSet presAssocID="{CFC6A5E9-2BA6-4E4C-A2BA-73BA14F44B78}" presName="circle" presStyleLbl="node1" presStyleIdx="0" presStyleCnt="3"/>
      <dgm:spPr/>
    </dgm:pt>
    <dgm:pt modelId="{DFB5DD6E-54F5-427E-A025-B6BE85D68CC6}" type="pres">
      <dgm:prSet presAssocID="{EF4F8F17-4777-49C9-8E3C-6D12859591F4}" presName="transSpace" presStyleCnt="0"/>
      <dgm:spPr/>
    </dgm:pt>
    <dgm:pt modelId="{3B609D7D-88C9-4EE5-94AA-E914C604F366}" type="pres">
      <dgm:prSet presAssocID="{2F18EE2A-2DE2-4CCF-890B-E87C844AAD94}" presName="posSpace" presStyleCnt="0"/>
      <dgm:spPr/>
    </dgm:pt>
    <dgm:pt modelId="{4091D92F-9CAF-44D7-B112-F71EE48F4CB4}" type="pres">
      <dgm:prSet presAssocID="{2F18EE2A-2DE2-4CCF-890B-E87C844AAD94}" presName="vertFlow" presStyleCnt="0"/>
      <dgm:spPr/>
    </dgm:pt>
    <dgm:pt modelId="{B83E5DD8-AE84-4475-9045-D9DE8143FABB}" type="pres">
      <dgm:prSet presAssocID="{2F18EE2A-2DE2-4CCF-890B-E87C844AAD94}" presName="topSpace" presStyleCnt="0"/>
      <dgm:spPr/>
    </dgm:pt>
    <dgm:pt modelId="{56186059-57C9-45D6-90F3-9064F67C966D}" type="pres">
      <dgm:prSet presAssocID="{2F18EE2A-2DE2-4CCF-890B-E87C844AAD94}" presName="firstComp" presStyleCnt="0"/>
      <dgm:spPr/>
    </dgm:pt>
    <dgm:pt modelId="{A8DD1F16-5D6E-4DF6-8582-8302AA5222ED}" type="pres">
      <dgm:prSet presAssocID="{2F18EE2A-2DE2-4CCF-890B-E87C844AAD94}" presName="firstChild" presStyleLbl="bgAccFollowNode1" presStyleIdx="1" presStyleCnt="4"/>
      <dgm:spPr/>
    </dgm:pt>
    <dgm:pt modelId="{C471B2EB-B27F-4C65-98BC-FD1C62C06477}" type="pres">
      <dgm:prSet presAssocID="{2F18EE2A-2DE2-4CCF-890B-E87C844AAD94}" presName="firstChildTx" presStyleLbl="bgAccFollowNode1" presStyleIdx="1" presStyleCnt="4">
        <dgm:presLayoutVars>
          <dgm:bulletEnabled val="1"/>
        </dgm:presLayoutVars>
      </dgm:prSet>
      <dgm:spPr/>
    </dgm:pt>
    <dgm:pt modelId="{AEFCBE16-8E33-4933-8DCF-3230F6844966}" type="pres">
      <dgm:prSet presAssocID="{133331BC-B807-4389-8B19-C6417C395BE4}" presName="comp" presStyleCnt="0"/>
      <dgm:spPr/>
    </dgm:pt>
    <dgm:pt modelId="{CC0B9AF1-C0D5-4AE3-AA0A-0D02FE9979D1}" type="pres">
      <dgm:prSet presAssocID="{133331BC-B807-4389-8B19-C6417C395BE4}" presName="child" presStyleLbl="bgAccFollowNode1" presStyleIdx="2" presStyleCnt="4" custLinFactNeighborY="-11156"/>
      <dgm:spPr/>
    </dgm:pt>
    <dgm:pt modelId="{A0FF13C8-EF5A-443D-BB38-5DD7700A852A}" type="pres">
      <dgm:prSet presAssocID="{133331BC-B807-4389-8B19-C6417C395BE4}" presName="childTx" presStyleLbl="bgAccFollowNode1" presStyleIdx="2" presStyleCnt="4">
        <dgm:presLayoutVars>
          <dgm:bulletEnabled val="1"/>
        </dgm:presLayoutVars>
      </dgm:prSet>
      <dgm:spPr/>
    </dgm:pt>
    <dgm:pt modelId="{4BF99084-9C53-482C-9906-60F9072BD921}" type="pres">
      <dgm:prSet presAssocID="{2F18EE2A-2DE2-4CCF-890B-E87C844AAD94}" presName="negSpace" presStyleCnt="0"/>
      <dgm:spPr/>
    </dgm:pt>
    <dgm:pt modelId="{8BE4FA0D-2BAC-4ACA-A94F-5DED827437DB}" type="pres">
      <dgm:prSet presAssocID="{2F18EE2A-2DE2-4CCF-890B-E87C844AAD94}" presName="circle" presStyleLbl="node1" presStyleIdx="1" presStyleCnt="3"/>
      <dgm:spPr/>
    </dgm:pt>
    <dgm:pt modelId="{4E871712-CAEF-4116-BE33-664D9CCE008E}" type="pres">
      <dgm:prSet presAssocID="{6B7F1AC1-5EE5-4984-A768-EE4B43716FE0}" presName="transSpace" presStyleCnt="0"/>
      <dgm:spPr/>
    </dgm:pt>
    <dgm:pt modelId="{98718033-A8AD-4F34-A2B8-5C41E5D0BC2B}" type="pres">
      <dgm:prSet presAssocID="{91545C8E-D1DF-4C5F-A49B-B8737D651721}" presName="posSpace" presStyleCnt="0"/>
      <dgm:spPr/>
    </dgm:pt>
    <dgm:pt modelId="{582DC5D5-44F6-46E6-A2A6-E4F5799F3DD5}" type="pres">
      <dgm:prSet presAssocID="{91545C8E-D1DF-4C5F-A49B-B8737D651721}" presName="vertFlow" presStyleCnt="0"/>
      <dgm:spPr/>
    </dgm:pt>
    <dgm:pt modelId="{B2030F52-A152-4493-90CC-74FAEF7D6364}" type="pres">
      <dgm:prSet presAssocID="{91545C8E-D1DF-4C5F-A49B-B8737D651721}" presName="topSpace" presStyleCnt="0"/>
      <dgm:spPr/>
    </dgm:pt>
    <dgm:pt modelId="{2AD4EBA6-2832-4203-B4E5-CFBDE747DAE8}" type="pres">
      <dgm:prSet presAssocID="{91545C8E-D1DF-4C5F-A49B-B8737D651721}" presName="firstComp" presStyleCnt="0"/>
      <dgm:spPr/>
    </dgm:pt>
    <dgm:pt modelId="{9924D08F-13DA-4BC3-964B-A846745C1A0B}" type="pres">
      <dgm:prSet presAssocID="{91545C8E-D1DF-4C5F-A49B-B8737D651721}" presName="firstChild" presStyleLbl="bgAccFollowNode1" presStyleIdx="3" presStyleCnt="4"/>
      <dgm:spPr/>
    </dgm:pt>
    <dgm:pt modelId="{58D25F6B-F291-4B9B-9282-E9D21340F248}" type="pres">
      <dgm:prSet presAssocID="{91545C8E-D1DF-4C5F-A49B-B8737D651721}" presName="firstChildTx" presStyleLbl="bgAccFollowNode1" presStyleIdx="3" presStyleCnt="4">
        <dgm:presLayoutVars>
          <dgm:bulletEnabled val="1"/>
        </dgm:presLayoutVars>
      </dgm:prSet>
      <dgm:spPr/>
    </dgm:pt>
    <dgm:pt modelId="{B8772CE3-DBBC-45EF-96F9-3D347E6FFE1C}" type="pres">
      <dgm:prSet presAssocID="{91545C8E-D1DF-4C5F-A49B-B8737D651721}" presName="negSpace" presStyleCnt="0"/>
      <dgm:spPr/>
    </dgm:pt>
    <dgm:pt modelId="{BCC498FF-D033-4DE7-B5F6-CABE8E4FCDB4}" type="pres">
      <dgm:prSet presAssocID="{91545C8E-D1DF-4C5F-A49B-B8737D651721}" presName="circle" presStyleLbl="node1" presStyleIdx="2" presStyleCnt="3"/>
      <dgm:spPr/>
    </dgm:pt>
  </dgm:ptLst>
  <dgm:cxnLst>
    <dgm:cxn modelId="{29957212-E145-479C-853A-D73858CEC6EC}" type="presOf" srcId="{D4CA46A4-A0E1-4055-B6EC-E876976F6D16}" destId="{A8DD1F16-5D6E-4DF6-8582-8302AA5222ED}" srcOrd="0" destOrd="0" presId="urn:microsoft.com/office/officeart/2005/8/layout/hList9"/>
    <dgm:cxn modelId="{87569C16-EF7E-4D1B-997E-CDDE5F730C56}" srcId="{2F18EE2A-2DE2-4CCF-890B-E87C844AAD94}" destId="{D4CA46A4-A0E1-4055-B6EC-E876976F6D16}" srcOrd="0" destOrd="0" parTransId="{CEFB2440-A51B-4F42-A2C4-1D3113578EFD}" sibTransId="{27AC8952-36E8-4791-BF34-9022027F16EE}"/>
    <dgm:cxn modelId="{11F8821E-3253-4721-90C4-41A899141D78}" type="presOf" srcId="{2F18EE2A-2DE2-4CCF-890B-E87C844AAD94}" destId="{8BE4FA0D-2BAC-4ACA-A94F-5DED827437DB}" srcOrd="0" destOrd="0" presId="urn:microsoft.com/office/officeart/2005/8/layout/hList9"/>
    <dgm:cxn modelId="{41BA352C-431D-40FC-AD75-71DA8A25E924}" srcId="{23B8366A-BCB0-4004-A106-AED43332ED79}" destId="{CFC6A5E9-2BA6-4E4C-A2BA-73BA14F44B78}" srcOrd="0" destOrd="0" parTransId="{2A3E9FE2-F68B-423B-91A2-9CA14E7F6962}" sibTransId="{EF4F8F17-4777-49C9-8E3C-6D12859591F4}"/>
    <dgm:cxn modelId="{FC08722E-133C-40FA-9F6F-5A5B376BE499}" srcId="{CFC6A5E9-2BA6-4E4C-A2BA-73BA14F44B78}" destId="{005C6430-5EEE-444B-A6C8-47A6C275D483}" srcOrd="0" destOrd="0" parTransId="{2F0F8A03-ECEB-4838-95EE-4F7BD05D444E}" sibTransId="{B28A40D3-DCA1-448E-B950-547E65FC64B1}"/>
    <dgm:cxn modelId="{FFE3DA44-BB7F-4EA9-A208-AD1926A778DF}" srcId="{2F18EE2A-2DE2-4CCF-890B-E87C844AAD94}" destId="{133331BC-B807-4389-8B19-C6417C395BE4}" srcOrd="1" destOrd="0" parTransId="{E22C2982-51FC-45D6-8F18-097E81419DEB}" sibTransId="{A6F3EC90-952E-41AC-BE3F-68566CEB9977}"/>
    <dgm:cxn modelId="{86CA8351-632F-40C1-AD02-73E0E2458114}" type="presOf" srcId="{598B1DF0-C340-4D1A-A322-DF1ABBA57BEC}" destId="{9924D08F-13DA-4BC3-964B-A846745C1A0B}" srcOrd="0" destOrd="0" presId="urn:microsoft.com/office/officeart/2005/8/layout/hList9"/>
    <dgm:cxn modelId="{8A22A485-B376-4D3B-A9A4-6D905C8A4363}" type="presOf" srcId="{D4CA46A4-A0E1-4055-B6EC-E876976F6D16}" destId="{C471B2EB-B27F-4C65-98BC-FD1C62C06477}" srcOrd="1" destOrd="0" presId="urn:microsoft.com/office/officeart/2005/8/layout/hList9"/>
    <dgm:cxn modelId="{31B6B387-5830-48D8-8865-CC03E684A51C}" srcId="{23B8366A-BCB0-4004-A106-AED43332ED79}" destId="{91545C8E-D1DF-4C5F-A49B-B8737D651721}" srcOrd="2" destOrd="0" parTransId="{AA9B7C99-C494-4C8F-8045-6A9AF28E4CDE}" sibTransId="{545F90CF-978C-4826-90A2-85B568126581}"/>
    <dgm:cxn modelId="{4B27B78F-1A47-46BD-95B8-835B48D7CAF8}" srcId="{91545C8E-D1DF-4C5F-A49B-B8737D651721}" destId="{598B1DF0-C340-4D1A-A322-DF1ABBA57BEC}" srcOrd="0" destOrd="0" parTransId="{F978BF90-1D72-47BF-83E7-D1B56CCAB923}" sibTransId="{679AC892-391E-46AC-B994-3861FC147895}"/>
    <dgm:cxn modelId="{52489598-2B7B-45E5-9983-5434E763D130}" type="presOf" srcId="{23B8366A-BCB0-4004-A106-AED43332ED79}" destId="{699CFEBA-C817-4844-86E6-83B6681F3316}" srcOrd="0" destOrd="0" presId="urn:microsoft.com/office/officeart/2005/8/layout/hList9"/>
    <dgm:cxn modelId="{C10FCF98-E86A-423F-BAA1-D262DAEBF3AA}" type="presOf" srcId="{133331BC-B807-4389-8B19-C6417C395BE4}" destId="{A0FF13C8-EF5A-443D-BB38-5DD7700A852A}" srcOrd="1" destOrd="0" presId="urn:microsoft.com/office/officeart/2005/8/layout/hList9"/>
    <dgm:cxn modelId="{59F6DC98-59A6-4A09-9820-3E78327927C4}" type="presOf" srcId="{CFC6A5E9-2BA6-4E4C-A2BA-73BA14F44B78}" destId="{0CB4996E-B896-4C83-BF0E-CD93631D3FE6}" srcOrd="0" destOrd="0" presId="urn:microsoft.com/office/officeart/2005/8/layout/hList9"/>
    <dgm:cxn modelId="{2EA064B8-38BF-4927-A62B-4D469526608E}" type="presOf" srcId="{91545C8E-D1DF-4C5F-A49B-B8737D651721}" destId="{BCC498FF-D033-4DE7-B5F6-CABE8E4FCDB4}" srcOrd="0" destOrd="0" presId="urn:microsoft.com/office/officeart/2005/8/layout/hList9"/>
    <dgm:cxn modelId="{75A649B8-06A0-452D-90BB-170A099BBF6D}" srcId="{23B8366A-BCB0-4004-A106-AED43332ED79}" destId="{2F18EE2A-2DE2-4CCF-890B-E87C844AAD94}" srcOrd="1" destOrd="0" parTransId="{3E514DE7-1A50-492D-9EB6-DD54615ECF9A}" sibTransId="{6B7F1AC1-5EE5-4984-A768-EE4B43716FE0}"/>
    <dgm:cxn modelId="{F4417EC8-091D-4B33-A7DB-4D487B34DFE2}" type="presOf" srcId="{005C6430-5EEE-444B-A6C8-47A6C275D483}" destId="{C948E2C0-985C-4E9F-95BE-34A0324DAE77}" srcOrd="0" destOrd="0" presId="urn:microsoft.com/office/officeart/2005/8/layout/hList9"/>
    <dgm:cxn modelId="{192C60E4-6321-4802-85AB-11748E9150B5}" type="presOf" srcId="{133331BC-B807-4389-8B19-C6417C395BE4}" destId="{CC0B9AF1-C0D5-4AE3-AA0A-0D02FE9979D1}" srcOrd="0" destOrd="0" presId="urn:microsoft.com/office/officeart/2005/8/layout/hList9"/>
    <dgm:cxn modelId="{9BA484EF-74E8-4307-8D87-D972A71BFC8F}" type="presOf" srcId="{598B1DF0-C340-4D1A-A322-DF1ABBA57BEC}" destId="{58D25F6B-F291-4B9B-9282-E9D21340F248}" srcOrd="1" destOrd="0" presId="urn:microsoft.com/office/officeart/2005/8/layout/hList9"/>
    <dgm:cxn modelId="{EDB11EF4-AECF-47D5-9046-FE3A12E316C0}" type="presOf" srcId="{005C6430-5EEE-444B-A6C8-47A6C275D483}" destId="{F40EDE0C-15AD-434B-9926-002A3C06D1E9}" srcOrd="1" destOrd="0" presId="urn:microsoft.com/office/officeart/2005/8/layout/hList9"/>
    <dgm:cxn modelId="{7CA0EE1E-AE04-498B-93FE-12C436C98EC4}" type="presParOf" srcId="{699CFEBA-C817-4844-86E6-83B6681F3316}" destId="{152524DE-A598-4B48-85B3-851B8F8B3DB2}" srcOrd="0" destOrd="0" presId="urn:microsoft.com/office/officeart/2005/8/layout/hList9"/>
    <dgm:cxn modelId="{FC3D8965-A3F2-4199-9D8C-01C8003E6931}" type="presParOf" srcId="{699CFEBA-C817-4844-86E6-83B6681F3316}" destId="{23CA4F23-81A3-4222-AE4F-5D1772E88902}" srcOrd="1" destOrd="0" presId="urn:microsoft.com/office/officeart/2005/8/layout/hList9"/>
    <dgm:cxn modelId="{8925A7DA-9639-48A8-91D1-27A48AA2A0AD}" type="presParOf" srcId="{23CA4F23-81A3-4222-AE4F-5D1772E88902}" destId="{DADEC83F-D4A4-4117-A60C-CC82ACEE4E39}" srcOrd="0" destOrd="0" presId="urn:microsoft.com/office/officeart/2005/8/layout/hList9"/>
    <dgm:cxn modelId="{53B8D975-04C8-47B8-A1BA-5F82617E1AF9}" type="presParOf" srcId="{23CA4F23-81A3-4222-AE4F-5D1772E88902}" destId="{C9FB0995-8D72-42BA-B974-671EC7BA6775}" srcOrd="1" destOrd="0" presId="urn:microsoft.com/office/officeart/2005/8/layout/hList9"/>
    <dgm:cxn modelId="{CD58EA8A-6079-4075-A647-10690229FA57}" type="presParOf" srcId="{C9FB0995-8D72-42BA-B974-671EC7BA6775}" destId="{C948E2C0-985C-4E9F-95BE-34A0324DAE77}" srcOrd="0" destOrd="0" presId="urn:microsoft.com/office/officeart/2005/8/layout/hList9"/>
    <dgm:cxn modelId="{10655CC2-C591-4D3C-8DCC-7D4AF8C792BC}" type="presParOf" srcId="{C9FB0995-8D72-42BA-B974-671EC7BA6775}" destId="{F40EDE0C-15AD-434B-9926-002A3C06D1E9}" srcOrd="1" destOrd="0" presId="urn:microsoft.com/office/officeart/2005/8/layout/hList9"/>
    <dgm:cxn modelId="{E922F47C-8D0A-4D64-A177-6F693931DD7D}" type="presParOf" srcId="{699CFEBA-C817-4844-86E6-83B6681F3316}" destId="{74402944-343F-468E-AD19-790015F3A411}" srcOrd="2" destOrd="0" presId="urn:microsoft.com/office/officeart/2005/8/layout/hList9"/>
    <dgm:cxn modelId="{2697D90C-6EFD-4DCA-AFA1-F2DEFB9D6BD5}" type="presParOf" srcId="{699CFEBA-C817-4844-86E6-83B6681F3316}" destId="{0CB4996E-B896-4C83-BF0E-CD93631D3FE6}" srcOrd="3" destOrd="0" presId="urn:microsoft.com/office/officeart/2005/8/layout/hList9"/>
    <dgm:cxn modelId="{580FBAF4-71FE-4242-87DF-A3418DB63488}" type="presParOf" srcId="{699CFEBA-C817-4844-86E6-83B6681F3316}" destId="{DFB5DD6E-54F5-427E-A025-B6BE85D68CC6}" srcOrd="4" destOrd="0" presId="urn:microsoft.com/office/officeart/2005/8/layout/hList9"/>
    <dgm:cxn modelId="{118D5234-09EA-4BFA-A128-F2C273A31DC2}" type="presParOf" srcId="{699CFEBA-C817-4844-86E6-83B6681F3316}" destId="{3B609D7D-88C9-4EE5-94AA-E914C604F366}" srcOrd="5" destOrd="0" presId="urn:microsoft.com/office/officeart/2005/8/layout/hList9"/>
    <dgm:cxn modelId="{1492BEF0-6124-4758-B272-4E74FFA49D07}" type="presParOf" srcId="{699CFEBA-C817-4844-86E6-83B6681F3316}" destId="{4091D92F-9CAF-44D7-B112-F71EE48F4CB4}" srcOrd="6" destOrd="0" presId="urn:microsoft.com/office/officeart/2005/8/layout/hList9"/>
    <dgm:cxn modelId="{E4DE14E0-D22F-48E7-9A17-4188AD34E3F7}" type="presParOf" srcId="{4091D92F-9CAF-44D7-B112-F71EE48F4CB4}" destId="{B83E5DD8-AE84-4475-9045-D9DE8143FABB}" srcOrd="0" destOrd="0" presId="urn:microsoft.com/office/officeart/2005/8/layout/hList9"/>
    <dgm:cxn modelId="{42AB2E0A-538D-410A-8A93-69995A84736D}" type="presParOf" srcId="{4091D92F-9CAF-44D7-B112-F71EE48F4CB4}" destId="{56186059-57C9-45D6-90F3-9064F67C966D}" srcOrd="1" destOrd="0" presId="urn:microsoft.com/office/officeart/2005/8/layout/hList9"/>
    <dgm:cxn modelId="{6F11B177-AB03-41CB-8041-E8566CC9CFA2}" type="presParOf" srcId="{56186059-57C9-45D6-90F3-9064F67C966D}" destId="{A8DD1F16-5D6E-4DF6-8582-8302AA5222ED}" srcOrd="0" destOrd="0" presId="urn:microsoft.com/office/officeart/2005/8/layout/hList9"/>
    <dgm:cxn modelId="{A8E6D7E0-8FA3-4691-86E3-F254D4CDF3EA}" type="presParOf" srcId="{56186059-57C9-45D6-90F3-9064F67C966D}" destId="{C471B2EB-B27F-4C65-98BC-FD1C62C06477}" srcOrd="1" destOrd="0" presId="urn:microsoft.com/office/officeart/2005/8/layout/hList9"/>
    <dgm:cxn modelId="{A26BBA94-E6B2-4C9A-BD8C-828FB82F6A5D}" type="presParOf" srcId="{4091D92F-9CAF-44D7-B112-F71EE48F4CB4}" destId="{AEFCBE16-8E33-4933-8DCF-3230F6844966}" srcOrd="2" destOrd="0" presId="urn:microsoft.com/office/officeart/2005/8/layout/hList9"/>
    <dgm:cxn modelId="{AA38C67A-5C72-41E3-A91B-406CD64FD18C}" type="presParOf" srcId="{AEFCBE16-8E33-4933-8DCF-3230F6844966}" destId="{CC0B9AF1-C0D5-4AE3-AA0A-0D02FE9979D1}" srcOrd="0" destOrd="0" presId="urn:microsoft.com/office/officeart/2005/8/layout/hList9"/>
    <dgm:cxn modelId="{DBEB191A-2155-443B-9A7B-FCE0E6F334AC}" type="presParOf" srcId="{AEFCBE16-8E33-4933-8DCF-3230F6844966}" destId="{A0FF13C8-EF5A-443D-BB38-5DD7700A852A}" srcOrd="1" destOrd="0" presId="urn:microsoft.com/office/officeart/2005/8/layout/hList9"/>
    <dgm:cxn modelId="{6D57BE14-906C-4B74-B6E4-BCECE35F70B9}" type="presParOf" srcId="{699CFEBA-C817-4844-86E6-83B6681F3316}" destId="{4BF99084-9C53-482C-9906-60F9072BD921}" srcOrd="7" destOrd="0" presId="urn:microsoft.com/office/officeart/2005/8/layout/hList9"/>
    <dgm:cxn modelId="{FD3A5968-CC39-4C0F-87DF-8D1EECB73B21}" type="presParOf" srcId="{699CFEBA-C817-4844-86E6-83B6681F3316}" destId="{8BE4FA0D-2BAC-4ACA-A94F-5DED827437DB}" srcOrd="8" destOrd="0" presId="urn:microsoft.com/office/officeart/2005/8/layout/hList9"/>
    <dgm:cxn modelId="{86BEB135-801F-4090-8277-3A74F108F717}" type="presParOf" srcId="{699CFEBA-C817-4844-86E6-83B6681F3316}" destId="{4E871712-CAEF-4116-BE33-664D9CCE008E}" srcOrd="9" destOrd="0" presId="urn:microsoft.com/office/officeart/2005/8/layout/hList9"/>
    <dgm:cxn modelId="{63BEA1F5-029F-4ECC-8B6C-6F187D685673}" type="presParOf" srcId="{699CFEBA-C817-4844-86E6-83B6681F3316}" destId="{98718033-A8AD-4F34-A2B8-5C41E5D0BC2B}" srcOrd="10" destOrd="0" presId="urn:microsoft.com/office/officeart/2005/8/layout/hList9"/>
    <dgm:cxn modelId="{404C6509-91A9-46B8-B49F-81C458A992B2}" type="presParOf" srcId="{699CFEBA-C817-4844-86E6-83B6681F3316}" destId="{582DC5D5-44F6-46E6-A2A6-E4F5799F3DD5}" srcOrd="11" destOrd="0" presId="urn:microsoft.com/office/officeart/2005/8/layout/hList9"/>
    <dgm:cxn modelId="{1CBDC53F-E3DB-4AFB-B7AE-3C9DA41C60B0}" type="presParOf" srcId="{582DC5D5-44F6-46E6-A2A6-E4F5799F3DD5}" destId="{B2030F52-A152-4493-90CC-74FAEF7D6364}" srcOrd="0" destOrd="0" presId="urn:microsoft.com/office/officeart/2005/8/layout/hList9"/>
    <dgm:cxn modelId="{F7D84CB1-062A-4D13-90E5-CD562EBF9A65}" type="presParOf" srcId="{582DC5D5-44F6-46E6-A2A6-E4F5799F3DD5}" destId="{2AD4EBA6-2832-4203-B4E5-CFBDE747DAE8}" srcOrd="1" destOrd="0" presId="urn:microsoft.com/office/officeart/2005/8/layout/hList9"/>
    <dgm:cxn modelId="{107B6EBA-C6BA-4041-837D-E7319C4CF702}" type="presParOf" srcId="{2AD4EBA6-2832-4203-B4E5-CFBDE747DAE8}" destId="{9924D08F-13DA-4BC3-964B-A846745C1A0B}" srcOrd="0" destOrd="0" presId="urn:microsoft.com/office/officeart/2005/8/layout/hList9"/>
    <dgm:cxn modelId="{B29D0AA1-4786-471A-8FC8-15E89BD721AD}" type="presParOf" srcId="{2AD4EBA6-2832-4203-B4E5-CFBDE747DAE8}" destId="{58D25F6B-F291-4B9B-9282-E9D21340F248}" srcOrd="1" destOrd="0" presId="urn:microsoft.com/office/officeart/2005/8/layout/hList9"/>
    <dgm:cxn modelId="{3EC450C6-D767-4024-9B2A-6F7D498468F7}" type="presParOf" srcId="{699CFEBA-C817-4844-86E6-83B6681F3316}" destId="{B8772CE3-DBBC-45EF-96F9-3D347E6FFE1C}" srcOrd="12" destOrd="0" presId="urn:microsoft.com/office/officeart/2005/8/layout/hList9"/>
    <dgm:cxn modelId="{177A3366-A275-4847-B179-339F7F56625E}" type="presParOf" srcId="{699CFEBA-C817-4844-86E6-83B6681F3316}" destId="{BCC498FF-D033-4DE7-B5F6-CABE8E4FCDB4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728AE-B619-4685-B5EE-4E83CF82B753}">
      <dsp:nvSpPr>
        <dsp:cNvPr id="0" name=""/>
        <dsp:cNvSpPr/>
      </dsp:nvSpPr>
      <dsp:spPr>
        <a:xfrm>
          <a:off x="2152" y="2210"/>
          <a:ext cx="2098631" cy="403200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Strengthen</a:t>
          </a:r>
        </a:p>
      </dsp:txBody>
      <dsp:txXfrm>
        <a:off x="2152" y="2210"/>
        <a:ext cx="2098631" cy="403200"/>
      </dsp:txXfrm>
    </dsp:sp>
    <dsp:sp modelId="{4D8FE31B-125B-4D56-BFB7-020AB4A67C68}">
      <dsp:nvSpPr>
        <dsp:cNvPr id="0" name=""/>
        <dsp:cNvSpPr/>
      </dsp:nvSpPr>
      <dsp:spPr>
        <a:xfrm>
          <a:off x="2152" y="405410"/>
          <a:ext cx="2098631" cy="1083245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400" kern="1200"/>
            <a:t>To develop leadership capacity within the Nonprofit sector. </a:t>
          </a:r>
        </a:p>
      </dsp:txBody>
      <dsp:txXfrm>
        <a:off x="2152" y="405410"/>
        <a:ext cx="2098631" cy="1083245"/>
      </dsp:txXfrm>
    </dsp:sp>
    <dsp:sp modelId="{97DDC93F-F0ED-4753-9FC3-2EDD6D9F0EC3}">
      <dsp:nvSpPr>
        <dsp:cNvPr id="0" name=""/>
        <dsp:cNvSpPr/>
      </dsp:nvSpPr>
      <dsp:spPr>
        <a:xfrm>
          <a:off x="2394592" y="2210"/>
          <a:ext cx="2098631" cy="403200"/>
        </a:xfrm>
        <a:prstGeom prst="rect">
          <a:avLst/>
        </a:prstGeom>
        <a:solidFill>
          <a:srgbClr val="0066CC">
            <a:alpha val="83137"/>
          </a:srgb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Enhance</a:t>
          </a:r>
        </a:p>
      </dsp:txBody>
      <dsp:txXfrm>
        <a:off x="2394592" y="2210"/>
        <a:ext cx="2098631" cy="403200"/>
      </dsp:txXfrm>
    </dsp:sp>
    <dsp:sp modelId="{7982FF85-8EDB-4728-9E4E-ABCEFBA14A2F}">
      <dsp:nvSpPr>
        <dsp:cNvPr id="0" name=""/>
        <dsp:cNvSpPr/>
      </dsp:nvSpPr>
      <dsp:spPr>
        <a:xfrm>
          <a:off x="2394592" y="405410"/>
          <a:ext cx="2098631" cy="1083245"/>
        </a:xfrm>
        <a:prstGeom prst="rect">
          <a:avLst/>
        </a:prstGeom>
        <a:solidFill>
          <a:srgbClr val="0066CC">
            <a:alpha val="16863"/>
          </a:srgb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400" kern="1200"/>
            <a:t>To increase the effectiveness and efficiency of the Nonprofit Sector</a:t>
          </a:r>
        </a:p>
      </dsp:txBody>
      <dsp:txXfrm>
        <a:off x="2394592" y="405410"/>
        <a:ext cx="2098631" cy="1083245"/>
      </dsp:txXfrm>
    </dsp:sp>
    <dsp:sp modelId="{DE6F0BB9-487F-48F9-B542-57D5D21A94F5}">
      <dsp:nvSpPr>
        <dsp:cNvPr id="0" name=""/>
        <dsp:cNvSpPr/>
      </dsp:nvSpPr>
      <dsp:spPr>
        <a:xfrm>
          <a:off x="4787032" y="2210"/>
          <a:ext cx="2098631" cy="40320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chemeClr val="bg1"/>
              </a:solidFill>
            </a:rPr>
            <a:t>Advance</a:t>
          </a:r>
        </a:p>
      </dsp:txBody>
      <dsp:txXfrm>
        <a:off x="4787032" y="2210"/>
        <a:ext cx="2098631" cy="403200"/>
      </dsp:txXfrm>
    </dsp:sp>
    <dsp:sp modelId="{0577B5A8-75D9-43BB-A27B-66980A9A03E3}">
      <dsp:nvSpPr>
        <dsp:cNvPr id="0" name=""/>
        <dsp:cNvSpPr/>
      </dsp:nvSpPr>
      <dsp:spPr>
        <a:xfrm>
          <a:off x="4787032" y="405410"/>
          <a:ext cx="2098631" cy="1083245"/>
        </a:xfrm>
        <a:prstGeom prst="rect">
          <a:avLst/>
        </a:prstGeom>
        <a:solidFill>
          <a:srgbClr val="0033CC">
            <a:alpha val="12157"/>
          </a:srgb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400" kern="1200"/>
            <a:t>To strategically further the Nonprofit sector through advocacy and innovation.</a:t>
          </a:r>
        </a:p>
      </dsp:txBody>
      <dsp:txXfrm>
        <a:off x="4787032" y="405410"/>
        <a:ext cx="2098631" cy="10832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48E2C0-985C-4E9F-95BE-34A0324DAE77}">
      <dsp:nvSpPr>
        <dsp:cNvPr id="0" name=""/>
        <dsp:cNvSpPr/>
      </dsp:nvSpPr>
      <dsp:spPr>
        <a:xfrm>
          <a:off x="782200" y="1375423"/>
          <a:ext cx="1465483" cy="15592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 </a:t>
          </a:r>
          <a:r>
            <a:rPr lang="en-US" sz="1000" kern="1200"/>
            <a:t>NPO leaders collaborate, are adaptive, exhibit strategic acumen, have operational skills and pursue continuous improvement</a:t>
          </a:r>
        </a:p>
      </dsp:txBody>
      <dsp:txXfrm>
        <a:off x="1016678" y="1375423"/>
        <a:ext cx="1231006" cy="1559292"/>
      </dsp:txXfrm>
    </dsp:sp>
    <dsp:sp modelId="{0CB4996E-B896-4C83-BF0E-CD93631D3FE6}">
      <dsp:nvSpPr>
        <dsp:cNvPr id="0" name=""/>
        <dsp:cNvSpPr/>
      </dsp:nvSpPr>
      <dsp:spPr>
        <a:xfrm>
          <a:off x="609" y="984627"/>
          <a:ext cx="976989" cy="976989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Individual</a:t>
          </a:r>
        </a:p>
      </dsp:txBody>
      <dsp:txXfrm>
        <a:off x="143686" y="1127704"/>
        <a:ext cx="690835" cy="690835"/>
      </dsp:txXfrm>
    </dsp:sp>
    <dsp:sp modelId="{A8DD1F16-5D6E-4DF6-8582-8302AA5222ED}">
      <dsp:nvSpPr>
        <dsp:cNvPr id="0" name=""/>
        <dsp:cNvSpPr/>
      </dsp:nvSpPr>
      <dsp:spPr>
        <a:xfrm>
          <a:off x="3224674" y="1375423"/>
          <a:ext cx="1465483" cy="9774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NPOs have leadership recruiting and development processes in place</a:t>
          </a:r>
        </a:p>
      </dsp:txBody>
      <dsp:txXfrm>
        <a:off x="3459151" y="1375423"/>
        <a:ext cx="1231006" cy="977477"/>
      </dsp:txXfrm>
    </dsp:sp>
    <dsp:sp modelId="{CC0B9AF1-C0D5-4AE3-AA0A-0D02FE9979D1}">
      <dsp:nvSpPr>
        <dsp:cNvPr id="0" name=""/>
        <dsp:cNvSpPr/>
      </dsp:nvSpPr>
      <dsp:spPr>
        <a:xfrm>
          <a:off x="3224674" y="2243853"/>
          <a:ext cx="1465483" cy="9774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NPOs will</a:t>
          </a:r>
          <a:r>
            <a:rPr lang="en-US" sz="1000" i="1" kern="1200"/>
            <a:t> </a:t>
          </a:r>
          <a:r>
            <a:rPr lang="en-US" sz="1000" kern="1200"/>
            <a:t>have a strategic plan which articulates what success looks like &amp; translates action into mission</a:t>
          </a:r>
        </a:p>
      </dsp:txBody>
      <dsp:txXfrm>
        <a:off x="3459151" y="2243853"/>
        <a:ext cx="1231006" cy="977477"/>
      </dsp:txXfrm>
    </dsp:sp>
    <dsp:sp modelId="{8BE4FA0D-2BAC-4ACA-A94F-5DED827437DB}">
      <dsp:nvSpPr>
        <dsp:cNvPr id="0" name=""/>
        <dsp:cNvSpPr/>
      </dsp:nvSpPr>
      <dsp:spPr>
        <a:xfrm>
          <a:off x="2443082" y="984627"/>
          <a:ext cx="976989" cy="97698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NP Org</a:t>
          </a:r>
          <a:endParaRPr lang="en-US" sz="800" kern="1200"/>
        </a:p>
      </dsp:txBody>
      <dsp:txXfrm>
        <a:off x="2586159" y="1127704"/>
        <a:ext cx="690835" cy="690835"/>
      </dsp:txXfrm>
    </dsp:sp>
    <dsp:sp modelId="{9924D08F-13DA-4BC3-964B-A846745C1A0B}">
      <dsp:nvSpPr>
        <dsp:cNvPr id="0" name=""/>
        <dsp:cNvSpPr/>
      </dsp:nvSpPr>
      <dsp:spPr>
        <a:xfrm>
          <a:off x="5667147" y="1375423"/>
          <a:ext cx="1465483" cy="9774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Stakeholders can articulate the DE NPO sector identity and value</a:t>
          </a:r>
        </a:p>
      </dsp:txBody>
      <dsp:txXfrm>
        <a:off x="5901624" y="1375423"/>
        <a:ext cx="1231006" cy="977477"/>
      </dsp:txXfrm>
    </dsp:sp>
    <dsp:sp modelId="{BCC498FF-D033-4DE7-B5F6-CABE8E4FCDB4}">
      <dsp:nvSpPr>
        <dsp:cNvPr id="0" name=""/>
        <dsp:cNvSpPr/>
      </dsp:nvSpPr>
      <dsp:spPr>
        <a:xfrm>
          <a:off x="4885556" y="984627"/>
          <a:ext cx="976989" cy="976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Sector</a:t>
          </a:r>
        </a:p>
      </dsp:txBody>
      <dsp:txXfrm>
        <a:off x="5028633" y="1127704"/>
        <a:ext cx="690835" cy="690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5BE32B-1456-45DA-8CD9-BB7C3C9993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88C288-BE52-4C49-917A-BD76800F16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B691A1-68A8-4142-9DA1-8E8624F99576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B7E909-9F5B-43DF-B82F-A9A177F85B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489BEA-1FC2-42BD-9E40-608F7EE2CE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E40AE9-3674-4F72-A635-F37C8DAB1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83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B5BA92-29EC-4864-B25D-6BFBAFCDEC99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1FAFD0-B39B-4730-8CBE-10C5E463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09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3798-B89D-4FEB-9F9D-96EDDBC0B355}" type="datetime1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F0E7426-B830-4BFD-AA24-3D6FDBA58A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 flipV="1">
            <a:off x="0" y="5261954"/>
            <a:ext cx="3790604" cy="159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5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AF97-1066-4C3D-B4F1-C8078201EA54}" type="datetime1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7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50CF-2039-490F-AF03-0B076A679A9A}" type="datetime1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9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C21F-629F-4BBB-A6FB-E7C731137DCF}" type="datetime1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B8FCECC-94AF-4DC0-B00C-2B6CC744E9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 flipV="1">
            <a:off x="0" y="5261954"/>
            <a:ext cx="3790604" cy="159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4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9321-0A9E-457D-8D0A-4DAF82B19C0E}" type="datetime1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7C04B6-09FE-413E-AEAE-1F2983C1F1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 flipV="1">
            <a:off x="0" y="5261954"/>
            <a:ext cx="3790604" cy="159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77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30FD-D133-415C-ADD2-E4D7CD54FDED}" type="datetime1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552C-1AEE-4F7E-93C8-1032172FAE42}" type="datetime1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2781C53-11F1-4492-B5CA-E452D3F514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 flipV="1">
            <a:off x="0" y="5261954"/>
            <a:ext cx="3790604" cy="159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1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0924-0728-4BFA-BA7C-56A36A834A6E}" type="datetime1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B308-1835-4113-B546-80F8AE5F6857}" type="datetime1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8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1DB5-C9FB-4599-87C8-BD3E87F468DC}" type="datetime1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7B21-1C92-42C3-B84D-ECB08FAE34E9}" type="datetime1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4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19FF3-F0A9-4929-9355-02ED02C6F0CF}" type="datetime1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635D9-0712-47C4-9012-37CBBE15A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3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delawarenonprofit.org/transparenc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itting at a table&#10;&#10;Description generated with very high confidence">
            <a:extLst>
              <a:ext uri="{FF2B5EF4-FFF2-40B4-BE49-F238E27FC236}">
                <a16:creationId xmlns:a16="http://schemas.microsoft.com/office/drawing/2014/main" id="{22547734-558F-44AD-B0F1-AFECA30D90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708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7678A6-7073-4EC5-A4A1-885FA7A2CE4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 flipV="1">
            <a:off x="0" y="5261954"/>
            <a:ext cx="3790604" cy="159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026F45-9840-496B-8683-9D16D5A876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 flipV="1">
            <a:off x="5353396" y="0"/>
            <a:ext cx="3790604" cy="159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F66F84C-0B3E-478B-87A5-523443B4B60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096" y="66438"/>
            <a:ext cx="1423721" cy="73222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34FEC2C-8C75-4426-A999-62775CAFBCC4}"/>
              </a:ext>
            </a:extLst>
          </p:cNvPr>
          <p:cNvSpPr/>
          <p:nvPr/>
        </p:nvSpPr>
        <p:spPr>
          <a:xfrm>
            <a:off x="0" y="2368589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Annual Meeting of the Members</a:t>
            </a:r>
            <a:endParaRPr lang="en-US" sz="3600" b="1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sz="4000" b="1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8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July 22</a:t>
            </a:r>
            <a:r>
              <a:rPr lang="en-US" sz="2800" b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2020</a:t>
            </a:r>
            <a:endParaRPr lang="en-US" sz="2000" b="1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D769E4-C1C2-4E3D-B55C-21288B8E6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EC58B3-FD3D-4AEB-9E6C-7F8B9C298150}"/>
              </a:ext>
            </a:extLst>
          </p:cNvPr>
          <p:cNvSpPr txBox="1"/>
          <p:nvPr/>
        </p:nvSpPr>
        <p:spPr>
          <a:xfrm>
            <a:off x="727479" y="4505100"/>
            <a:ext cx="78456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Thank you for joining the DANA Annual Meeting of the Members.  For all to hear, please mute your phone or microphone while others are speaking.  </a:t>
            </a:r>
          </a:p>
          <a:p>
            <a:endParaRPr lang="en-US" sz="1600" b="1"/>
          </a:p>
          <a:p>
            <a:r>
              <a:rPr lang="en-US" sz="1600" b="1"/>
              <a:t>The chat feature at the bottom permits you to ask questions which we request you direct towards Mel Carney.  Questions will be answered as they appear.</a:t>
            </a:r>
          </a:p>
          <a:p>
            <a:endParaRPr lang="en-US" sz="1600" b="1"/>
          </a:p>
          <a:p>
            <a:r>
              <a:rPr lang="en-US" sz="1600" b="1"/>
              <a:t>We will be starting momentarily</a:t>
            </a:r>
          </a:p>
        </p:txBody>
      </p:sp>
    </p:spTree>
    <p:extLst>
      <p:ext uri="{BB962C8B-B14F-4D97-AF65-F5344CB8AC3E}">
        <p14:creationId xmlns:p14="http://schemas.microsoft.com/office/powerpoint/2010/main" val="968816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CA9E1-9CEF-42DA-B3BB-FBE01AF2A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7659" y="1431234"/>
            <a:ext cx="3139909" cy="3566065"/>
          </a:xfrm>
        </p:spPr>
        <p:txBody>
          <a:bodyPr>
            <a:normAutofit/>
          </a:bodyPr>
          <a:lstStyle/>
          <a:p>
            <a:pPr algn="ctr"/>
            <a:r>
              <a:rPr lang="en-US"/>
              <a:t>DANA Annual Report is Available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B801B-6F57-45E7-B19E-A57DC647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F302E-238C-4AC5-8A12-9AD0295330AF}"/>
              </a:ext>
            </a:extLst>
          </p:cNvPr>
          <p:cNvSpPr/>
          <p:nvPr/>
        </p:nvSpPr>
        <p:spPr>
          <a:xfrm>
            <a:off x="5557659" y="5710020"/>
            <a:ext cx="3135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https://delawarenonprofit.org/transparency/</a:t>
            </a: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A14E8E-7210-416D-92B9-2483503082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2470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274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E5501-8C8C-48CF-B900-EBC947CFB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10" y="69575"/>
            <a:ext cx="9014790" cy="1685236"/>
          </a:xfrm>
        </p:spPr>
        <p:txBody>
          <a:bodyPr>
            <a:normAutofit/>
          </a:bodyPr>
          <a:lstStyle/>
          <a:p>
            <a:r>
              <a:rPr lang="en-US" sz="3100" i="1">
                <a:solidFill>
                  <a:schemeClr val="accent1">
                    <a:lumMod val="75000"/>
                  </a:schemeClr>
                </a:solidFill>
              </a:rPr>
              <a:t>DANA’s Mission: </a:t>
            </a:r>
            <a:r>
              <a:rPr lang="en-US" sz="1800" i="1">
                <a:solidFill>
                  <a:schemeClr val="accent1">
                    <a:lumMod val="75000"/>
                  </a:schemeClr>
                </a:solidFill>
              </a:rPr>
              <a:t>To strengthen, enhance and advance the nonprofits and the sector in Delaware through advocacy, training, capacity building and research</a:t>
            </a:r>
            <a:br>
              <a:rPr lang="en-US" i="1">
                <a:solidFill>
                  <a:schemeClr val="accent1">
                    <a:lumMod val="75000"/>
                  </a:schemeClr>
                </a:solidFill>
              </a:rPr>
            </a:br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95432C2-5C0B-4D1A-B487-18D74232BB81}"/>
              </a:ext>
            </a:extLst>
          </p:cNvPr>
          <p:cNvGraphicFramePr/>
          <p:nvPr/>
        </p:nvGraphicFramePr>
        <p:xfrm>
          <a:off x="1321131" y="1551176"/>
          <a:ext cx="6887817" cy="1490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54A5494-9D9C-4A9E-9B0C-CDA943C16D93}"/>
              </a:ext>
            </a:extLst>
          </p:cNvPr>
          <p:cNvSpPr/>
          <p:nvPr/>
        </p:nvSpPr>
        <p:spPr>
          <a:xfrm>
            <a:off x="265452" y="1181844"/>
            <a:ext cx="1270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1">
                    <a:lumMod val="75000"/>
                  </a:schemeClr>
                </a:solidFill>
              </a:rPr>
              <a:t>Strategies: 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5CA78E-256F-43F6-83F4-4ADE5BEC87CF}"/>
              </a:ext>
            </a:extLst>
          </p:cNvPr>
          <p:cNvSpPr/>
          <p:nvPr/>
        </p:nvSpPr>
        <p:spPr>
          <a:xfrm>
            <a:off x="219295" y="3184022"/>
            <a:ext cx="1301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1">
                    <a:lumMod val="75000"/>
                  </a:schemeClr>
                </a:solidFill>
              </a:rPr>
              <a:t>Outcomes: </a:t>
            </a:r>
            <a:endParaRPr 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1957D7E-19D7-4098-A595-5CED54C6A883}"/>
              </a:ext>
            </a:extLst>
          </p:cNvPr>
          <p:cNvGraphicFramePr/>
          <p:nvPr/>
        </p:nvGraphicFramePr>
        <p:xfrm>
          <a:off x="1401380" y="2296603"/>
          <a:ext cx="7133241" cy="4315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37045F01-7A75-4164-9FB1-FBE7EBC4F5BA}"/>
              </a:ext>
            </a:extLst>
          </p:cNvPr>
          <p:cNvSpPr/>
          <p:nvPr/>
        </p:nvSpPr>
        <p:spPr>
          <a:xfrm>
            <a:off x="315042" y="5483510"/>
            <a:ext cx="1186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1">
                    <a:lumMod val="75000"/>
                  </a:schemeClr>
                </a:solidFill>
              </a:rPr>
              <a:t>Activities: </a:t>
            </a:r>
            <a:endParaRPr lang="en-US"/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E0976827-6306-4BC2-917F-D9817ED62C96}"/>
              </a:ext>
            </a:extLst>
          </p:cNvPr>
          <p:cNvSpPr/>
          <p:nvPr/>
        </p:nvSpPr>
        <p:spPr>
          <a:xfrm>
            <a:off x="338977" y="5923841"/>
            <a:ext cx="1297272" cy="6877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Exec Coaching</a:t>
            </a: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B0FFFEC1-9AFE-465D-B24E-9C69781C6941}"/>
              </a:ext>
            </a:extLst>
          </p:cNvPr>
          <p:cNvSpPr/>
          <p:nvPr/>
        </p:nvSpPr>
        <p:spPr>
          <a:xfrm>
            <a:off x="7574871" y="5964542"/>
            <a:ext cx="1297272" cy="6877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Sector Voice/ Advocacy</a:t>
            </a: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29F6F27D-CA3A-4DBD-8702-F410E7371131}"/>
              </a:ext>
            </a:extLst>
          </p:cNvPr>
          <p:cNvSpPr/>
          <p:nvPr/>
        </p:nvSpPr>
        <p:spPr>
          <a:xfrm>
            <a:off x="1814786" y="5940030"/>
            <a:ext cx="1369270" cy="6877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Workshops/ Consulting</a:t>
            </a: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786FFF5A-B337-4F94-B1A5-3594F98B95B5}"/>
              </a:ext>
            </a:extLst>
          </p:cNvPr>
          <p:cNvSpPr/>
          <p:nvPr/>
        </p:nvSpPr>
        <p:spPr>
          <a:xfrm>
            <a:off x="6132610" y="5964542"/>
            <a:ext cx="1297272" cy="6877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Connecting</a:t>
            </a: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E6A31FE6-53BD-40A6-9FC1-3C56912FDC1A}"/>
              </a:ext>
            </a:extLst>
          </p:cNvPr>
          <p:cNvSpPr/>
          <p:nvPr/>
        </p:nvSpPr>
        <p:spPr>
          <a:xfrm>
            <a:off x="4690350" y="5945065"/>
            <a:ext cx="1297272" cy="6877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Members</a:t>
            </a: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4D611AE7-31E9-46A0-8FCE-A061F0074AB7}"/>
              </a:ext>
            </a:extLst>
          </p:cNvPr>
          <p:cNvSpPr/>
          <p:nvPr/>
        </p:nvSpPr>
        <p:spPr>
          <a:xfrm>
            <a:off x="3288567" y="5935126"/>
            <a:ext cx="1297272" cy="6877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3458972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D8F95-0E84-4120-AAE9-8BA310F75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8796"/>
            <a:ext cx="7886700" cy="924335"/>
          </a:xfrm>
        </p:spPr>
        <p:txBody>
          <a:bodyPr/>
          <a:lstStyle/>
          <a:p>
            <a:pPr algn="ctr"/>
            <a:r>
              <a:rPr lang="en-US"/>
              <a:t>Mission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5F689-11A1-4D24-AFCB-5B52D3146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7848"/>
            <a:ext cx="9144000" cy="7577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i="1">
                <a:solidFill>
                  <a:schemeClr val="accent1">
                    <a:lumMod val="50000"/>
                  </a:schemeClr>
                </a:solidFill>
              </a:rPr>
              <a:t>Strategic Plan desired to increase engagement across DANA offerings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0650D3-0DCB-4859-B68F-98D42925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12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1BCA1F-464D-49E2-B376-1B6BA2669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3" y="1588444"/>
            <a:ext cx="4854875" cy="505076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4A33258-2089-46B4-8FF0-0F5B78D8B48C}"/>
              </a:ext>
            </a:extLst>
          </p:cNvPr>
          <p:cNvSpPr/>
          <p:nvPr/>
        </p:nvSpPr>
        <p:spPr>
          <a:xfrm>
            <a:off x="5478537" y="1985645"/>
            <a:ext cx="348359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“I just signed up and I was pleasantly surprised when DANA's membership coordinator Nyia reached out. I wasn't expecting much - but Nyia talked to me about my organization's goals, explained the member info portal, and gave me some suggestions for how to get the most out of my membership.</a:t>
            </a:r>
          </a:p>
          <a:p>
            <a:endParaRPr lang="en-US" sz="160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6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AND THEN we set up another check-in call to make sure I was still getting value out of my membership 3 months from now. I am so excited I joined and can't wait to start attending events and connecting with other DANA members!!! “     ~</a:t>
            </a:r>
            <a:r>
              <a:rPr lang="en-US" sz="14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Jenn Walls</a:t>
            </a:r>
            <a:endParaRPr lang="en-US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540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D8F95-0E84-4120-AAE9-8BA310F75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8796"/>
            <a:ext cx="7886700" cy="652061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Mission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5F689-11A1-4D24-AFCB-5B52D3146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" y="748476"/>
            <a:ext cx="9144000" cy="7577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i="1">
                <a:solidFill>
                  <a:schemeClr val="accent1">
                    <a:lumMod val="50000"/>
                  </a:schemeClr>
                </a:solidFill>
              </a:rPr>
              <a:t>Strategic Plan desired to see improvement in these outcomes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4C536-3AB6-4EE7-9226-2A2BEF90E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13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D0F59-1894-4F08-B919-E21EF83DD956}"/>
              </a:ext>
            </a:extLst>
          </p:cNvPr>
          <p:cNvSpPr/>
          <p:nvPr/>
        </p:nvSpPr>
        <p:spPr>
          <a:xfrm>
            <a:off x="142875" y="1506253"/>
            <a:ext cx="886301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“I just had a moment to commend you on how well you presented this material.  The information was very useful, informative, and helpful for our organization.  I especially liked that you used the spreadsheet in giving examples for forecasting monies to be used at any given month/quarter going forward. </a:t>
            </a:r>
            <a:endParaRPr lang="en-US" i="1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i="1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noticed how much DANA has been instrumental in the last few years with non-profits.  There has been noticeable growth and outreach from this organization that has improved my knowledge for going forward in the non-profit sector.”  </a:t>
            </a:r>
          </a:p>
          <a:p>
            <a:r>
              <a:rPr lang="en-US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</a:p>
          <a:p>
            <a:r>
              <a:rPr lang="en-US" sz="14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			</a:t>
            </a:r>
            <a:r>
              <a:rPr lang="en-US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</a:t>
            </a:r>
            <a:r>
              <a:rPr lang="en-US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~ Donna </a:t>
            </a:r>
            <a:r>
              <a:rPr lang="en-US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Tascione</a:t>
            </a:r>
            <a:r>
              <a:rPr lang="en-US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Mid-County Senior Center</a:t>
            </a:r>
            <a:endParaRPr lang="en-US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44D2B7-4596-4A68-8CF8-CB417BF680DD}"/>
              </a:ext>
            </a:extLst>
          </p:cNvPr>
          <p:cNvSpPr/>
          <p:nvPr/>
        </p:nvSpPr>
        <p:spPr>
          <a:xfrm>
            <a:off x="95794" y="5061585"/>
            <a:ext cx="90482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“Everyone on the task force was so impressed with your leadership and help through this process.  I have recommended you and DANA to several other non-profits who have mentioned their need for leading a strategic process.”</a:t>
            </a:r>
          </a:p>
          <a:p>
            <a:endParaRPr lang="en-US" i="1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                              ~ Kevin Smith, Habitat for Humanity New Castle County</a:t>
            </a:r>
          </a:p>
        </p:txBody>
      </p:sp>
    </p:spTree>
    <p:extLst>
      <p:ext uri="{BB962C8B-B14F-4D97-AF65-F5344CB8AC3E}">
        <p14:creationId xmlns:p14="http://schemas.microsoft.com/office/powerpoint/2010/main" val="2965421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1C2B543-9868-48C0-BF0A-A0A9DC1704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Dominic Canuso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5540FC8-2D21-4D83-8A18-518A296866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76347F-D14C-4A27-876C-5A73F3E6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72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30C81-1DC1-468E-B468-D9B4187F7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19" y="2598420"/>
            <a:ext cx="2889613" cy="1661160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accent1">
                    <a:lumMod val="50000"/>
                  </a:schemeClr>
                </a:solidFill>
              </a:rPr>
              <a:t>DANA</a:t>
            </a:r>
            <a:r>
              <a:rPr lang="en-US" sz="3600"/>
              <a:t> </a:t>
            </a:r>
            <a:r>
              <a:rPr lang="en-US" sz="3600">
                <a:solidFill>
                  <a:schemeClr val="accent1">
                    <a:lumMod val="50000"/>
                  </a:schemeClr>
                </a:solidFill>
              </a:rPr>
              <a:t>2019 Financial Performance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B1047-FEFB-47B4-ABAF-1B691E179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842167-5E5E-44F1-96EA-D587BAA504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093"/>
          <a:stretch/>
        </p:blipFill>
        <p:spPr>
          <a:xfrm>
            <a:off x="3157432" y="0"/>
            <a:ext cx="5969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64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54009-189E-4C3A-B70E-5174004D3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27" y="121287"/>
            <a:ext cx="7886700" cy="793114"/>
          </a:xfrm>
        </p:spPr>
        <p:txBody>
          <a:bodyPr>
            <a:normAutofit/>
          </a:bodyPr>
          <a:lstStyle/>
          <a:p>
            <a:pPr algn="ctr"/>
            <a:r>
              <a:rPr lang="en-US"/>
              <a:t>Financial Trends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7B1D9C-FF8A-4D4C-945E-BA80873D8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88" y="1033144"/>
            <a:ext cx="8975612" cy="421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>
                <a:solidFill>
                  <a:schemeClr val="accent1">
                    <a:lumMod val="50000"/>
                  </a:schemeClr>
                </a:solidFill>
              </a:rPr>
              <a:t>Strategic Plan goal is to shift revenue mix towards earned revenue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28D419-69AB-4C4F-A7D2-BB8B49B14CE5}"/>
              </a:ext>
            </a:extLst>
          </p:cNvPr>
          <p:cNvSpPr txBox="1"/>
          <p:nvPr/>
        </p:nvSpPr>
        <p:spPr>
          <a:xfrm>
            <a:off x="4129088" y="6506716"/>
            <a:ext cx="6008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*</a:t>
            </a:r>
            <a:r>
              <a:rPr lang="en-US" sz="1100"/>
              <a:t>Contributions are unrestricted gifts, Multi-year grants allocated across years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6A0C61-FD96-433F-A97C-597DB4B89A40}"/>
              </a:ext>
            </a:extLst>
          </p:cNvPr>
          <p:cNvSpPr txBox="1"/>
          <p:nvPr/>
        </p:nvSpPr>
        <p:spPr>
          <a:xfrm>
            <a:off x="3276600" y="5543917"/>
            <a:ext cx="30765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>
                <a:solidFill>
                  <a:schemeClr val="accent1">
                    <a:lumMod val="50000"/>
                  </a:schemeClr>
                </a:solidFill>
              </a:rPr>
              <a:t>% change 2019 vs 2016</a:t>
            </a:r>
          </a:p>
          <a:p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Earned  			 +53%</a:t>
            </a:r>
          </a:p>
          <a:p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Contributed	             -3%</a:t>
            </a:r>
            <a:endParaRPr lang="en-US" sz="12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9EDD37D-C191-4A4A-B1A9-74EB2E9B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9247A0A-CB4A-49FA-B862-76AB39F209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510175"/>
              </p:ext>
            </p:extLst>
          </p:nvPr>
        </p:nvGraphicFramePr>
        <p:xfrm>
          <a:off x="1566863" y="1573063"/>
          <a:ext cx="6210300" cy="3746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4117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54009-189E-4C3A-B70E-5174004D3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27" y="121287"/>
            <a:ext cx="7886700" cy="793114"/>
          </a:xfrm>
        </p:spPr>
        <p:txBody>
          <a:bodyPr>
            <a:normAutofit/>
          </a:bodyPr>
          <a:lstStyle/>
          <a:p>
            <a:pPr algn="ctr"/>
            <a:r>
              <a:rPr lang="en-US"/>
              <a:t>Financial Trends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7B1D9C-FF8A-4D4C-945E-BA80873D8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0" y="959700"/>
            <a:ext cx="8665030" cy="12696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900" i="1">
                <a:solidFill>
                  <a:schemeClr val="accent1">
                    <a:lumMod val="50000"/>
                  </a:schemeClr>
                </a:solidFill>
              </a:rPr>
              <a:t>Strategic Plan goal is to increase program margin through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i="1">
                <a:solidFill>
                  <a:schemeClr val="accent1">
                    <a:lumMod val="50000"/>
                  </a:schemeClr>
                </a:solidFill>
              </a:rPr>
              <a:t>No price increases but direct delivery of services (vs outsource)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i="1">
                <a:solidFill>
                  <a:schemeClr val="accent1">
                    <a:lumMod val="50000"/>
                  </a:schemeClr>
                </a:solidFill>
              </a:rPr>
              <a:t>higher value service offerings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i="1">
                <a:solidFill>
                  <a:schemeClr val="accent1">
                    <a:lumMod val="50000"/>
                  </a:schemeClr>
                </a:solidFill>
              </a:rPr>
              <a:t>Sponsored/underwritten training and consulting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28D419-69AB-4C4F-A7D2-BB8B49B14CE5}"/>
              </a:ext>
            </a:extLst>
          </p:cNvPr>
          <p:cNvSpPr txBox="1"/>
          <p:nvPr/>
        </p:nvSpPr>
        <p:spPr>
          <a:xfrm>
            <a:off x="5923463" y="6596390"/>
            <a:ext cx="32205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/>
              <a:t>Note: restricted gifts applied to program revenue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6328B6-FCA0-4429-A609-DCB4B56CE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97CB876-8143-4E4C-BB2A-8289293043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434300"/>
              </p:ext>
            </p:extLst>
          </p:nvPr>
        </p:nvGraphicFramePr>
        <p:xfrm>
          <a:off x="1719263" y="2424113"/>
          <a:ext cx="6281737" cy="3836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7384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833A1-E1E1-4F69-A4DD-88B4B7D69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160916"/>
            <a:ext cx="8961120" cy="654369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Membership Continues to Grow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1FEAACB-07A2-4F34-AEBD-E6771D615131}"/>
              </a:ext>
            </a:extLst>
          </p:cNvPr>
          <p:cNvGraphicFramePr>
            <a:graphicFrameLocks/>
          </p:cNvGraphicFramePr>
          <p:nvPr/>
        </p:nvGraphicFramePr>
        <p:xfrm>
          <a:off x="91440" y="1219806"/>
          <a:ext cx="6487160" cy="4273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C54237A-C857-469E-8F52-8E99E3C27601}"/>
              </a:ext>
            </a:extLst>
          </p:cNvPr>
          <p:cNvSpPr txBox="1"/>
          <p:nvPr/>
        </p:nvSpPr>
        <p:spPr>
          <a:xfrm>
            <a:off x="6506210" y="1580014"/>
            <a:ext cx="8940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% vs </a:t>
            </a:r>
            <a:r>
              <a:rPr lang="en-US" sz="1400" u="sng"/>
              <a:t>2014</a:t>
            </a:r>
          </a:p>
          <a:p>
            <a:pPr algn="ctr"/>
            <a:endParaRPr lang="en-US" sz="1400"/>
          </a:p>
          <a:p>
            <a:pPr algn="ctr"/>
            <a:r>
              <a:rPr lang="en-US" b="1">
                <a:solidFill>
                  <a:srgbClr val="00B050"/>
                </a:solidFill>
              </a:rPr>
              <a:t>+35%</a:t>
            </a:r>
          </a:p>
          <a:p>
            <a:pPr algn="ctr"/>
            <a:endParaRPr lang="en-US" sz="1400"/>
          </a:p>
          <a:p>
            <a:pPr algn="ctr"/>
            <a:endParaRPr lang="en-US" sz="1400"/>
          </a:p>
          <a:p>
            <a:pPr algn="ctr"/>
            <a:endParaRPr lang="en-US" sz="1400"/>
          </a:p>
          <a:p>
            <a:pPr algn="ctr"/>
            <a:endParaRPr lang="en-US" sz="1400"/>
          </a:p>
          <a:p>
            <a:pPr algn="ctr"/>
            <a:r>
              <a:rPr lang="en-US" b="1">
                <a:solidFill>
                  <a:srgbClr val="FF0000"/>
                </a:solidFill>
              </a:rPr>
              <a:t>+26%</a:t>
            </a:r>
          </a:p>
          <a:p>
            <a:pPr algn="ctr"/>
            <a:endParaRPr lang="en-US" sz="1400"/>
          </a:p>
          <a:p>
            <a:pPr algn="ctr"/>
            <a:endParaRPr lang="en-US" sz="1400"/>
          </a:p>
          <a:p>
            <a:pPr algn="ctr"/>
            <a:endParaRPr lang="en-US" sz="1400"/>
          </a:p>
          <a:p>
            <a:pPr algn="ctr"/>
            <a:endParaRPr lang="en-US" sz="1400"/>
          </a:p>
          <a:p>
            <a:pPr algn="ctr"/>
            <a:endParaRPr lang="en-US" sz="1400"/>
          </a:p>
          <a:p>
            <a:pPr algn="ctr"/>
            <a:r>
              <a:rPr lang="en-US" b="1">
                <a:solidFill>
                  <a:srgbClr val="0070C0"/>
                </a:solidFill>
              </a:rPr>
              <a:t>+8%</a:t>
            </a:r>
          </a:p>
          <a:p>
            <a:pPr algn="ctr"/>
            <a:endParaRPr lang="en-US" b="1">
              <a:solidFill>
                <a:srgbClr val="0070C0"/>
              </a:solidFill>
            </a:endParaRPr>
          </a:p>
          <a:p>
            <a:pPr algn="ctr"/>
            <a:endParaRPr lang="en-US" b="1">
              <a:solidFill>
                <a:srgbClr val="0070C0"/>
              </a:solidFill>
            </a:endParaRPr>
          </a:p>
          <a:p>
            <a:pPr algn="ctr"/>
            <a:endParaRPr lang="en-US" b="1">
              <a:solidFill>
                <a:srgbClr val="0070C0"/>
              </a:solidFill>
            </a:endParaRPr>
          </a:p>
          <a:p>
            <a:pPr algn="ctr"/>
            <a:r>
              <a:rPr lang="en-US" b="1"/>
              <a:t>21%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1C8517-B987-49E3-B9F9-A8F112D6BE3E}"/>
              </a:ext>
            </a:extLst>
          </p:cNvPr>
          <p:cNvSpPr txBox="1"/>
          <p:nvPr/>
        </p:nvSpPr>
        <p:spPr>
          <a:xfrm>
            <a:off x="4119880" y="5793109"/>
            <a:ext cx="240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/>
              <a:t>Total Members: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6042F6-69F0-4B6A-AFF5-8CF4C73FDCAC}"/>
              </a:ext>
            </a:extLst>
          </p:cNvPr>
          <p:cNvSpPr txBox="1"/>
          <p:nvPr/>
        </p:nvSpPr>
        <p:spPr>
          <a:xfrm>
            <a:off x="7840980" y="1576273"/>
            <a:ext cx="10591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% Renew in ‘19</a:t>
            </a:r>
            <a:endParaRPr lang="en-US" sz="1400" u="sng"/>
          </a:p>
          <a:p>
            <a:pPr algn="ctr"/>
            <a:endParaRPr lang="en-US" sz="1400"/>
          </a:p>
          <a:p>
            <a:pPr algn="ctr"/>
            <a:r>
              <a:rPr lang="en-US" b="1">
                <a:solidFill>
                  <a:srgbClr val="00B050"/>
                </a:solidFill>
              </a:rPr>
              <a:t>+94%</a:t>
            </a:r>
          </a:p>
          <a:p>
            <a:pPr algn="ctr"/>
            <a:endParaRPr lang="en-US" sz="1400"/>
          </a:p>
          <a:p>
            <a:pPr algn="ctr"/>
            <a:endParaRPr lang="en-US" sz="1400"/>
          </a:p>
          <a:p>
            <a:pPr algn="ctr"/>
            <a:endParaRPr lang="en-US" sz="1400"/>
          </a:p>
          <a:p>
            <a:pPr algn="ctr"/>
            <a:endParaRPr lang="en-US" sz="1400"/>
          </a:p>
          <a:p>
            <a:pPr algn="ctr"/>
            <a:r>
              <a:rPr lang="en-US" b="1">
                <a:solidFill>
                  <a:srgbClr val="FF0000"/>
                </a:solidFill>
              </a:rPr>
              <a:t>+88%</a:t>
            </a:r>
          </a:p>
          <a:p>
            <a:pPr algn="ctr"/>
            <a:endParaRPr lang="en-US" sz="1400"/>
          </a:p>
          <a:p>
            <a:pPr algn="ctr"/>
            <a:endParaRPr lang="en-US" sz="1400"/>
          </a:p>
          <a:p>
            <a:pPr algn="ctr"/>
            <a:endParaRPr lang="en-US" sz="1400"/>
          </a:p>
          <a:p>
            <a:pPr algn="ctr"/>
            <a:endParaRPr lang="en-US" sz="1400"/>
          </a:p>
          <a:p>
            <a:pPr algn="ctr"/>
            <a:endParaRPr lang="en-US" sz="1400"/>
          </a:p>
          <a:p>
            <a:pPr algn="ctr"/>
            <a:r>
              <a:rPr lang="en-US" b="1">
                <a:solidFill>
                  <a:srgbClr val="0070C0"/>
                </a:solidFill>
              </a:rPr>
              <a:t>+64%</a:t>
            </a:r>
          </a:p>
          <a:p>
            <a:pPr algn="ctr"/>
            <a:endParaRPr lang="en-US" b="1">
              <a:solidFill>
                <a:srgbClr val="0070C0"/>
              </a:solidFill>
            </a:endParaRPr>
          </a:p>
          <a:p>
            <a:pPr algn="ctr"/>
            <a:endParaRPr lang="en-US" b="1">
              <a:solidFill>
                <a:srgbClr val="0070C0"/>
              </a:solidFill>
            </a:endParaRPr>
          </a:p>
          <a:p>
            <a:pPr algn="ctr"/>
            <a:endParaRPr lang="en-US" b="1">
              <a:solidFill>
                <a:srgbClr val="0070C0"/>
              </a:solidFill>
            </a:endParaRPr>
          </a:p>
          <a:p>
            <a:pPr algn="ctr"/>
            <a:r>
              <a:rPr lang="en-US" b="1"/>
              <a:t>81%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B267B-50CC-4C55-A23C-7B397783FD2B}"/>
              </a:ext>
            </a:extLst>
          </p:cNvPr>
          <p:cNvCxnSpPr/>
          <p:nvPr/>
        </p:nvCxnSpPr>
        <p:spPr>
          <a:xfrm>
            <a:off x="7569200" y="1686560"/>
            <a:ext cx="0" cy="4270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CDA253-AB3C-4297-AE40-7CC62E89346C}"/>
              </a:ext>
            </a:extLst>
          </p:cNvPr>
          <p:cNvCxnSpPr/>
          <p:nvPr/>
        </p:nvCxnSpPr>
        <p:spPr>
          <a:xfrm>
            <a:off x="6710680" y="5608320"/>
            <a:ext cx="1645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787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AFEB7-6B36-4E90-A871-78B1D57BD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47891"/>
            <a:ext cx="8241524" cy="1445248"/>
          </a:xfrm>
        </p:spPr>
        <p:txBody>
          <a:bodyPr>
            <a:normAutofit/>
          </a:bodyPr>
          <a:lstStyle/>
          <a:p>
            <a:pPr algn="ctr"/>
            <a:r>
              <a:rPr lang="en-US" sz="3100"/>
              <a:t>Working together we can have a BIG impact</a:t>
            </a:r>
            <a:br>
              <a:rPr lang="en-US" sz="3600"/>
            </a:br>
            <a:r>
              <a:rPr lang="en-US" sz="3600"/>
              <a:t>Covid-19 Response Initiative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0E6559D-1DC9-4A8B-A083-785F68B23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45" y="2710988"/>
            <a:ext cx="8469309" cy="31337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$3.5+ million distributed to 120+ nonprofits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$10+ million of PPP loans for DE nonprofits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333 new volunteers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150 computers delivered to member staff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Direct support for 60 loan applications/17 cash flow coaching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100 Executive Director Contact Calls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1400 attendees in free webinars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85447-684B-440C-AE69-AF1A87A3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19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A285C2-220C-484D-92E9-7CAF4DB72532}"/>
              </a:ext>
            </a:extLst>
          </p:cNvPr>
          <p:cNvGrpSpPr/>
          <p:nvPr/>
        </p:nvGrpSpPr>
        <p:grpSpPr>
          <a:xfrm>
            <a:off x="41154" y="1400354"/>
            <a:ext cx="9144000" cy="1076145"/>
            <a:chOff x="0" y="299349"/>
            <a:chExt cx="9144000" cy="899560"/>
          </a:xfrm>
        </p:grpSpPr>
        <p:pic>
          <p:nvPicPr>
            <p:cNvPr id="10" name="Picture 4">
              <a:extLst>
                <a:ext uri="{FF2B5EF4-FFF2-40B4-BE49-F238E27FC236}">
                  <a16:creationId xmlns:a16="http://schemas.microsoft.com/office/drawing/2014/main" id="{80ED31E4-3765-4EB1-94A6-B2391F3482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64" y="299349"/>
              <a:ext cx="1652588" cy="84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4AF9BC44-D149-4034-84D4-F12FD0AE19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0459" y="525556"/>
              <a:ext cx="1690329" cy="5493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United Way of Delaware Logo">
              <a:extLst>
                <a:ext uri="{FF2B5EF4-FFF2-40B4-BE49-F238E27FC236}">
                  <a16:creationId xmlns:a16="http://schemas.microsoft.com/office/drawing/2014/main" id="{AB354043-26E1-42C8-8042-0683C345E2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6718" y="579784"/>
              <a:ext cx="295592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5">
              <a:extLst>
                <a:ext uri="{FF2B5EF4-FFF2-40B4-BE49-F238E27FC236}">
                  <a16:creationId xmlns:a16="http://schemas.microsoft.com/office/drawing/2014/main" id="{5272C4CE-38E3-4C6D-B7DB-B01EF9BFA0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6003" y="527949"/>
              <a:ext cx="2095500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37E95EFA-CBE5-482A-A1B2-D482BDC1D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24755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B9BB9D8E-0A74-45E7-A1F0-E349E60C1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24755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7A52D453-A853-48CA-8C9A-7FA096636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24755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237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5923" y="1432807"/>
            <a:ext cx="6215300" cy="4295952"/>
          </a:xfrm>
        </p:spPr>
        <p:txBody>
          <a:bodyPr vert="horz" anchor="t"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Call Meeting to Order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Introductions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Election Results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DANA 2019 Mission Impact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DANA 2019 Financial Results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2020 Legislative Update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Future Strategic Initiatives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Member Questions</a:t>
            </a:r>
          </a:p>
          <a:p>
            <a:pPr lvl="1"/>
            <a:endParaRPr lang="en-US" sz="18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3899-AC24-41EA-A164-5C730510A49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39856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01AEE-84EB-4EE2-BA9B-9C2087CB8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112" y="3109581"/>
            <a:ext cx="7470301" cy="2567952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3 Flash Surveys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Free HR clinics &amp; HR support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Listening sessions with Foundation Leaders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New tools: cash flow, scenario planner, new normal worksheet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Recovery &amp; Resiliency services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D6327-4DAA-4440-8DF9-70E2574B3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20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DDCF55A-0758-4058-ADC3-E84B7E9C4877}"/>
              </a:ext>
            </a:extLst>
          </p:cNvPr>
          <p:cNvGrpSpPr/>
          <p:nvPr/>
        </p:nvGrpSpPr>
        <p:grpSpPr>
          <a:xfrm>
            <a:off x="41154" y="1400354"/>
            <a:ext cx="9144000" cy="1076145"/>
            <a:chOff x="0" y="299349"/>
            <a:chExt cx="9144000" cy="899560"/>
          </a:xfrm>
        </p:grpSpPr>
        <p:pic>
          <p:nvPicPr>
            <p:cNvPr id="6" name="Picture 4">
              <a:extLst>
                <a:ext uri="{FF2B5EF4-FFF2-40B4-BE49-F238E27FC236}">
                  <a16:creationId xmlns:a16="http://schemas.microsoft.com/office/drawing/2014/main" id="{E553497D-76B3-4B09-A670-F4017677F8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64" y="299349"/>
              <a:ext cx="1652588" cy="84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C7617C9-4AF4-4DF5-A3F8-2041F93376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0459" y="525556"/>
              <a:ext cx="1690329" cy="5493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United Way of Delaware Logo">
              <a:extLst>
                <a:ext uri="{FF2B5EF4-FFF2-40B4-BE49-F238E27FC236}">
                  <a16:creationId xmlns:a16="http://schemas.microsoft.com/office/drawing/2014/main" id="{5C267ED0-022C-4C72-88D5-3D49615FFF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6718" y="579784"/>
              <a:ext cx="295592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5">
              <a:extLst>
                <a:ext uri="{FF2B5EF4-FFF2-40B4-BE49-F238E27FC236}">
                  <a16:creationId xmlns:a16="http://schemas.microsoft.com/office/drawing/2014/main" id="{51AD9430-4FE7-4941-BA57-ACCA95F055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6003" y="527949"/>
              <a:ext cx="2095500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278ECE3C-F2C9-4D87-91DF-3FC0718E7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24755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B33C811E-5978-4871-BCBE-40195FCD3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24755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B015BB68-7496-49BA-8596-D020644CC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24755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9C092D2C-238E-4A5C-84DA-987E5D7BD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47891"/>
            <a:ext cx="8241524" cy="1445248"/>
          </a:xfrm>
        </p:spPr>
        <p:txBody>
          <a:bodyPr>
            <a:normAutofit/>
          </a:bodyPr>
          <a:lstStyle/>
          <a:p>
            <a:pPr algn="ctr"/>
            <a:r>
              <a:rPr lang="en-US" sz="3100"/>
              <a:t>Working together we can have a BIG impact</a:t>
            </a:r>
            <a:br>
              <a:rPr lang="en-US" sz="3600"/>
            </a:br>
            <a:r>
              <a:rPr lang="en-US" sz="3600"/>
              <a:t>Covid-19 Response Initiative</a:t>
            </a:r>
          </a:p>
        </p:txBody>
      </p:sp>
    </p:spTree>
    <p:extLst>
      <p:ext uri="{BB962C8B-B14F-4D97-AF65-F5344CB8AC3E}">
        <p14:creationId xmlns:p14="http://schemas.microsoft.com/office/powerpoint/2010/main" val="3745964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CB996-777F-4BBE-81E2-C20B4A17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40" y="0"/>
            <a:ext cx="7886700" cy="1009652"/>
          </a:xfrm>
        </p:spPr>
        <p:txBody>
          <a:bodyPr/>
          <a:lstStyle/>
          <a:p>
            <a:pPr algn="ctr"/>
            <a:r>
              <a:rPr lang="en-US" dirty="0"/>
              <a:t>2020 State Policy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C505C-9BFA-40CF-8BB2-BC01BA372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235" y="1009652"/>
            <a:ext cx="8646310" cy="490542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>
                <a:solidFill>
                  <a:srgbClr val="0A3B60"/>
                </a:solidFill>
              </a:rPr>
              <a:t>Navigating the COVID-19 landscape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On March 12th, Governor Carney made the decision to initiate a State of Emergency given the public health threat of COVID-19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Delaware General Assembly did not come back in person after JFC break in March, closing Legislative Hall to the public. 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1800" dirty="0">
              <a:solidFill>
                <a:srgbClr val="0A3B6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A3B60"/>
                </a:solidFill>
              </a:rPr>
              <a:t>What that meant for our Policy Priorities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Increased nonprofit advocacy to policymakers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Shift from placed-based advocacy to legislative engagement in virtual caucus meetings, constituent coffees, committee hearings and legislative sessions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921FC-E940-4DF4-B302-1DBFE3BB9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2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CB996-777F-4BBE-81E2-C20B4A17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40" y="0"/>
            <a:ext cx="7886700" cy="1009652"/>
          </a:xfrm>
        </p:spPr>
        <p:txBody>
          <a:bodyPr/>
          <a:lstStyle/>
          <a:p>
            <a:pPr algn="ctr"/>
            <a:r>
              <a:rPr lang="en-US" dirty="0"/>
              <a:t>2020 State Policy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C505C-9BFA-40CF-8BB2-BC01BA372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79" y="924851"/>
            <a:ext cx="9211927" cy="5710269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400050" lvl="3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Some nonprofits expanded services with the support of federal dollars passed through state agencies.</a:t>
            </a:r>
          </a:p>
          <a:p>
            <a:pPr marL="400050" lvl="3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DANA in partnership with United Way of Delaware, Delaware Community Foundation and Philanthropy Delaware, and many organizational signatories, requested support in the following ways:</a:t>
            </a:r>
          </a:p>
          <a:p>
            <a:pPr marL="801688" lvl="6" indent="-287338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Initial request for nonprofit relief on unemployment, contact reporting and increased funding, and hold fully-fund Grant-in-Aid </a:t>
            </a:r>
          </a:p>
          <a:p>
            <a:pPr marL="801688" lvl="6" indent="-287338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Invest Federal Coronavirus Relief Funds to reimburse nonprofits for PPE, technology transition services, and professional cleaning and disinfecting services.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921FC-E940-4DF4-B302-1DBFE3BB9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6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CB996-777F-4BBE-81E2-C20B4A17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40" y="0"/>
            <a:ext cx="7886700" cy="1009652"/>
          </a:xfrm>
        </p:spPr>
        <p:txBody>
          <a:bodyPr/>
          <a:lstStyle/>
          <a:p>
            <a:pPr algn="ctr"/>
            <a:r>
              <a:rPr lang="en-US" dirty="0"/>
              <a:t>2020 State Policy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C505C-9BFA-40CF-8BB2-BC01BA372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72" y="1765374"/>
            <a:ext cx="8594998" cy="3423193"/>
          </a:xfrm>
        </p:spPr>
        <p:txBody>
          <a:bodyPr>
            <a:noAutofit/>
          </a:bodyPr>
          <a:lstStyle/>
          <a:p>
            <a:pPr marL="400050" lvl="3" indent="-3429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While waiting for Congress to finalize the CARES Act, Secretary of Labor, 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Cerron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Cade, announced a moratorium on billing for unemployment costs to nonprofits for 90 days.   </a:t>
            </a:r>
          </a:p>
          <a:p>
            <a:pPr marL="400050" lvl="3" indent="-3429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DANA and Philanthropy Delaware met weekly with representatives of the Governor’s office to problem-solve gaps in the system or to identify needed resources</a:t>
            </a:r>
          </a:p>
          <a:p>
            <a:pPr marL="400050" lvl="3" indent="-3429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Grant-in-Aid support overall remained largely unchanged</a:t>
            </a:r>
            <a:endParaRPr lang="en-US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921FC-E940-4DF4-B302-1DBFE3BB9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7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CB996-777F-4BBE-81E2-C20B4A17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6211"/>
            <a:ext cx="7886700" cy="1009652"/>
          </a:xfrm>
        </p:spPr>
        <p:txBody>
          <a:bodyPr/>
          <a:lstStyle/>
          <a:p>
            <a:pPr algn="ctr"/>
            <a:r>
              <a:rPr lang="en-US" dirty="0"/>
              <a:t>2020 Federal Policy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C505C-9BFA-40CF-8BB2-BC01BA372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838" y="1609344"/>
            <a:ext cx="8773015" cy="484893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srgbClr val="0A3B60"/>
                </a:solidFill>
                <a:latin typeface="+mj-lt"/>
                <a:cs typeface="Calibri" panose="020F0502020204030204" pitchFamily="34" charset="0"/>
              </a:rPr>
              <a:t>Families First Coronavirus Response Act</a:t>
            </a:r>
          </a:p>
          <a:p>
            <a:pPr marL="687388" lvl="3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Paid Leave Requirements: Two weeks of Emergency Paid Sick Leave</a:t>
            </a:r>
          </a:p>
          <a:p>
            <a:pPr marL="687388" lvl="3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Family Leave, at 2/3 pay</a:t>
            </a:r>
          </a:p>
          <a:p>
            <a:pPr marL="687388" lvl="3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 protections</a:t>
            </a:r>
          </a:p>
          <a:p>
            <a:pPr marL="687388" lvl="3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None of the above are applicable if the worksite is closed</a:t>
            </a:r>
          </a:p>
          <a:p>
            <a:pPr marL="687388" lvl="3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Refundable Payroll Tax Credits</a:t>
            </a:r>
          </a:p>
          <a:p>
            <a:pPr marL="687388" lvl="3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4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7388" lvl="3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4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921FC-E940-4DF4-B302-1DBFE3BB9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33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CB996-777F-4BBE-81E2-C20B4A17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6211"/>
            <a:ext cx="7886700" cy="1009652"/>
          </a:xfrm>
        </p:spPr>
        <p:txBody>
          <a:bodyPr/>
          <a:lstStyle/>
          <a:p>
            <a:pPr algn="ctr"/>
            <a:r>
              <a:rPr lang="en-US" dirty="0"/>
              <a:t>2020 Federal Policy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C505C-9BFA-40CF-8BB2-BC01BA372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734" y="1482634"/>
            <a:ext cx="8825266" cy="44844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A3B60"/>
                </a:solidFill>
              </a:rPr>
              <a:t>Paycheck Protection Program Flexibility Act</a:t>
            </a:r>
            <a:endParaRPr lang="en-US" sz="3200" dirty="0">
              <a:solidFill>
                <a:srgbClr val="0A3B60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The President signed this bill June 5</a:t>
            </a:r>
            <a:r>
              <a:rPr lang="en-US" sz="2000" baseline="30000" dirty="0">
                <a:solidFill>
                  <a:srgbClr val="0A3B60"/>
                </a:solidFill>
              </a:rPr>
              <a:t>th</a:t>
            </a:r>
            <a:endParaRPr lang="en-US" sz="2000" dirty="0">
              <a:solidFill>
                <a:srgbClr val="0A3B60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Expands the covered period from 8 to 24 weeks or December 31, 2020.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Extends the minimum loan maturity of 5 years (up from 2 years) on remaining balances of PPP loans.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Addresses loan forgiveness, meaning a Borrower must use at least 60% of the covered loan amount for payroll costs; and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A3B60"/>
                </a:solidFill>
              </a:rPr>
              <a:t>Permits PPP borrowers to participate in payroll tax deferment.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921FC-E940-4DF4-B302-1DBFE3BB9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31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4768A-D139-4EE8-91D3-B54894B0B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581" y="1118181"/>
            <a:ext cx="8778240" cy="4932534"/>
          </a:xfrm>
        </p:spPr>
        <p:txBody>
          <a:bodyPr>
            <a:normAutofit fontScale="32500" lnSpcReduction="20000"/>
          </a:bodyPr>
          <a:lstStyle/>
          <a:p>
            <a:pPr marL="287338" lvl="1" indent="-287338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8600" dirty="0">
                <a:solidFill>
                  <a:srgbClr val="0A3B60"/>
                </a:solidFill>
              </a:rPr>
              <a:t>U.S. Coronavirus Aid, Relief, and Economic Security Act (CARES)</a:t>
            </a:r>
          </a:p>
          <a:p>
            <a:pPr marL="744538" lvl="3" indent="-28733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6200" dirty="0">
                <a:solidFill>
                  <a:srgbClr val="0A3B60"/>
                </a:solidFill>
              </a:rPr>
              <a:t>$2 </a:t>
            </a:r>
            <a:r>
              <a:rPr lang="en-US" sz="6200" dirty="0" err="1">
                <a:solidFill>
                  <a:srgbClr val="0A3B60"/>
                </a:solidFill>
              </a:rPr>
              <a:t>trillon</a:t>
            </a:r>
            <a:r>
              <a:rPr lang="en-US" sz="6200" dirty="0">
                <a:solidFill>
                  <a:srgbClr val="0A3B60"/>
                </a:solidFill>
              </a:rPr>
              <a:t>, which include significant relief for nonprofits</a:t>
            </a:r>
          </a:p>
          <a:p>
            <a:pPr marL="744538" lvl="3" indent="-28733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6200" dirty="0">
                <a:solidFill>
                  <a:srgbClr val="0A3B60"/>
                </a:solidFill>
              </a:rPr>
              <a:t>Loans available to nonprofits:</a:t>
            </a:r>
          </a:p>
          <a:p>
            <a:pPr marL="1201738" lvl="5" indent="-28733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6200" dirty="0">
                <a:solidFill>
                  <a:srgbClr val="0A3B60"/>
                </a:solidFill>
              </a:rPr>
              <a:t>Paycheck Protection Program: Loan forgiveness for maintaining employment for 8 weeks</a:t>
            </a:r>
          </a:p>
          <a:p>
            <a:pPr marL="1201738" lvl="5" indent="-28733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6200" dirty="0">
                <a:solidFill>
                  <a:srgbClr val="0A3B60"/>
                </a:solidFill>
              </a:rPr>
              <a:t>Emergency EIDL (Economic Injury Disaster Loans) Program: $10k in 3 days, but not forgivable</a:t>
            </a:r>
          </a:p>
          <a:p>
            <a:pPr marL="1201738" lvl="5" indent="-28733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6200" dirty="0">
                <a:solidFill>
                  <a:srgbClr val="0A3B60"/>
                </a:solidFill>
              </a:rPr>
              <a:t>Mid-Size Business Loan Program: for nonprofits, others with between 500 and 10,000 employees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8F539-1715-4F55-A981-78E1C25CA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26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4999E4-2017-4353-9D16-468F3ACEB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51" y="41167"/>
            <a:ext cx="7886700" cy="789632"/>
          </a:xfrm>
        </p:spPr>
        <p:txBody>
          <a:bodyPr/>
          <a:lstStyle/>
          <a:p>
            <a:pPr algn="ctr"/>
            <a:r>
              <a:rPr lang="en-US" dirty="0"/>
              <a:t>2020 Federal Policy Update</a:t>
            </a:r>
          </a:p>
        </p:txBody>
      </p:sp>
    </p:spTree>
    <p:extLst>
      <p:ext uri="{BB962C8B-B14F-4D97-AF65-F5344CB8AC3E}">
        <p14:creationId xmlns:p14="http://schemas.microsoft.com/office/powerpoint/2010/main" val="201416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4768A-D139-4EE8-91D3-B54894B0B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581" y="1214284"/>
            <a:ext cx="8778240" cy="4351338"/>
          </a:xfrm>
        </p:spPr>
        <p:txBody>
          <a:bodyPr>
            <a:normAutofit fontScale="25000" lnSpcReduction="20000"/>
          </a:bodyPr>
          <a:lstStyle/>
          <a:p>
            <a:pPr marL="287338" lvl="1" indent="-287338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1200" dirty="0">
                <a:solidFill>
                  <a:srgbClr val="0A3B60"/>
                </a:solidFill>
              </a:rPr>
              <a:t>U.S. Coronavirus Aid, Relief, and Economic Security Act (CARES)</a:t>
            </a:r>
          </a:p>
          <a:p>
            <a:pPr marL="744538" lvl="3" indent="-28733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8000" dirty="0">
                <a:solidFill>
                  <a:srgbClr val="0A3B60"/>
                </a:solidFill>
              </a:rPr>
              <a:t>Charitable Giving Incentives: Above-the-Line Deduction: $300 donation in 2020 tax year, lifts AGI cap, and raises corporate contribution cap to 25%</a:t>
            </a:r>
          </a:p>
          <a:p>
            <a:pPr marL="744538" lvl="3" indent="-28733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8000" dirty="0">
                <a:solidFill>
                  <a:srgbClr val="0A3B60"/>
                </a:solidFill>
              </a:rPr>
              <a:t>Unemployment Insurance: Individuals: Waives the waiting period, extends the waiting period, additional $600/week</a:t>
            </a:r>
          </a:p>
          <a:p>
            <a:pPr marL="744538" lvl="4" indent="-28733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8000" dirty="0">
                <a:solidFill>
                  <a:srgbClr val="0A3B60"/>
                </a:solidFill>
              </a:rPr>
              <a:t>Employers: Self-insured covers 50%, working through process on how reimbursement works</a:t>
            </a:r>
          </a:p>
          <a:p>
            <a:pPr marL="914400" lvl="2" indent="0">
              <a:buNone/>
            </a:pPr>
            <a:endParaRPr lang="en-US" sz="4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8F539-1715-4F55-A981-78E1C25CA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27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4999E4-2017-4353-9D16-468F3ACEB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51" y="41167"/>
            <a:ext cx="7886700" cy="789632"/>
          </a:xfrm>
        </p:spPr>
        <p:txBody>
          <a:bodyPr/>
          <a:lstStyle/>
          <a:p>
            <a:pPr algn="ctr"/>
            <a:r>
              <a:rPr lang="en-US" dirty="0"/>
              <a:t>2020 Federal Policy Update</a:t>
            </a:r>
          </a:p>
        </p:txBody>
      </p:sp>
    </p:spTree>
    <p:extLst>
      <p:ext uri="{BB962C8B-B14F-4D97-AF65-F5344CB8AC3E}">
        <p14:creationId xmlns:p14="http://schemas.microsoft.com/office/powerpoint/2010/main" val="951537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4768A-D139-4EE8-91D3-B54894B0B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581" y="1024128"/>
            <a:ext cx="8778240" cy="5058783"/>
          </a:xfrm>
        </p:spPr>
        <p:txBody>
          <a:bodyPr>
            <a:normAutofit fontScale="25000" lnSpcReduction="20000"/>
          </a:bodyPr>
          <a:lstStyle/>
          <a:p>
            <a:pPr marL="569913" lvl="1" indent="-569913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8000" dirty="0">
                <a:solidFill>
                  <a:srgbClr val="0A3B60"/>
                </a:solidFill>
              </a:rPr>
              <a:t>Federal Reserve’s Main Street Program</a:t>
            </a:r>
          </a:p>
          <a:p>
            <a:pPr marL="569913" lvl="1" indent="-569913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8000" dirty="0">
                <a:solidFill>
                  <a:srgbClr val="0A3B60"/>
                </a:solidFill>
              </a:rPr>
              <a:t>Protecting Nonprofits from Catastrophic Cash Flow Strain Act (</a:t>
            </a:r>
            <a:r>
              <a:rPr lang="en-US" sz="6400" dirty="0">
                <a:solidFill>
                  <a:srgbClr val="0A3B60"/>
                </a:solidFill>
              </a:rPr>
              <a:t>Awaiting President’s signature): </a:t>
            </a:r>
            <a:r>
              <a:rPr lang="en-US" sz="8000" dirty="0">
                <a:solidFill>
                  <a:srgbClr val="0A3B60"/>
                </a:solidFill>
              </a:rPr>
              <a:t>Would override the Labor Department requirement that self-insured nonprofits must pay 100 % of benefits costs upfront</a:t>
            </a:r>
          </a:p>
          <a:p>
            <a:pPr marL="571500" lvl="1" indent="-5715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8000" dirty="0">
                <a:solidFill>
                  <a:srgbClr val="0A3B60"/>
                </a:solidFill>
              </a:rPr>
              <a:t>Universal Giving Pandemic Response Act:  Senator Coons, led this measure. Provides tax incentives stripped out of tax code in 2017</a:t>
            </a:r>
          </a:p>
          <a:p>
            <a:pPr marL="571500" lvl="1" indent="-5715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8000" dirty="0">
                <a:solidFill>
                  <a:srgbClr val="0A3B60"/>
                </a:solidFill>
              </a:rPr>
              <a:t>The Health and Economic Recovery Omnibus Emergency Solutions Act (HEROES Act): Aid to state and local governments, additional money to low- and moderate-income taxpayers, and extension of unemployment compensation past the July 31 expiration in the CARES Act. </a:t>
            </a:r>
          </a:p>
          <a:p>
            <a:pPr marL="571500" lvl="1" indent="-5715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8000" dirty="0">
                <a:solidFill>
                  <a:srgbClr val="0A3B60"/>
                </a:solidFill>
              </a:rPr>
              <a:t>Passed house, not Senate. Expect another Relief Package soon</a:t>
            </a:r>
            <a:endParaRPr lang="en-US" sz="80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endParaRPr lang="en-US" sz="4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8F539-1715-4F55-A981-78E1C25CA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28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4999E4-2017-4353-9D16-468F3ACEB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51" y="41167"/>
            <a:ext cx="7886700" cy="789632"/>
          </a:xfrm>
        </p:spPr>
        <p:txBody>
          <a:bodyPr/>
          <a:lstStyle/>
          <a:p>
            <a:pPr algn="ctr"/>
            <a:r>
              <a:rPr lang="en-US" dirty="0"/>
              <a:t>2020 Federal Policy Update</a:t>
            </a:r>
          </a:p>
        </p:txBody>
      </p:sp>
    </p:spTree>
    <p:extLst>
      <p:ext uri="{BB962C8B-B14F-4D97-AF65-F5344CB8AC3E}">
        <p14:creationId xmlns:p14="http://schemas.microsoft.com/office/powerpoint/2010/main" val="1787171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721F6-D61F-4B64-BBA6-114ED6913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5450" y="1735138"/>
            <a:ext cx="3443288" cy="3255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October 31, 2020</a:t>
            </a:r>
          </a:p>
          <a:p>
            <a:pPr>
              <a:buFont typeface="Wingdings" panose="05000000000000000000" pitchFamily="2" charset="2"/>
              <a:buChar char="§"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Target 80%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We need your help!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164AA5-0CF6-4AC2-83F8-8841DF2A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29</a:t>
            </a:fld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23A89B81-285C-40FD-BF30-539BD7925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" y="704849"/>
            <a:ext cx="5038725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921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5CDC-481B-4C5C-BAF0-FAC0D821E6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Dominic Canuso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947EF90-E03B-498B-8DA8-478B23B592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Board Chair</a:t>
            </a:r>
          </a:p>
          <a:p>
            <a:r>
              <a:rPr lang="en-US"/>
              <a:t>2020 - 2022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6040E-FC46-4FF9-A33C-7BC47FFF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191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0FFEAF5-1627-4D33-B23B-1C29D2EB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8726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What was/is in the Pipeline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2C5D12-9EEE-4508-B1F5-D7BB79380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182" y="1207057"/>
            <a:ext cx="7455082" cy="494608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Opened office in Sussex County 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Diversity, Equity, Inclusion Programming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Four learning sessions 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(now webinars beginning September)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Pilot Board Connections with Board Lead / 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POC cohort 2021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Developing equity cultures in Nonprofits 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(2021)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Sector Research &amp; Planning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Covid-19 Research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Enhanced Share Delaware 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(fall 2020)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Sector Advancement Plan 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(pushed to fall 2020)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Additional Resources for Sustaining Missions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Outcome Evaluation resources 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(2021)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More HR, Finance and Legal support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Board Excellence programming moved to virtual platform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637794" lvl="1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D2BE2F-A75D-44B5-A521-DEC5F732A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102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7CAA5F3-CB7A-47E9-B070-D6E888E3CC61}"/>
              </a:ext>
            </a:extLst>
          </p:cNvPr>
          <p:cNvSpPr/>
          <p:nvPr/>
        </p:nvSpPr>
        <p:spPr>
          <a:xfrm>
            <a:off x="1" y="836337"/>
            <a:ext cx="9143999" cy="2142253"/>
          </a:xfrm>
          <a:prstGeom prst="rect">
            <a:avLst/>
          </a:prstGeom>
          <a:solidFill>
            <a:srgbClr val="5FACCF">
              <a:alpha val="7725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106983-658F-4D93-B48D-73E4890A322E}"/>
              </a:ext>
            </a:extLst>
          </p:cNvPr>
          <p:cNvSpPr>
            <a:spLocks/>
          </p:cNvSpPr>
          <p:nvPr/>
        </p:nvSpPr>
        <p:spPr>
          <a:xfrm>
            <a:off x="147190" y="953655"/>
            <a:ext cx="731520" cy="731520"/>
          </a:xfrm>
          <a:prstGeom prst="ellipse">
            <a:avLst/>
          </a:prstGeom>
          <a:solidFill>
            <a:srgbClr val="0D3D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2B0601-5D77-4446-8820-F64327C245B4}"/>
              </a:ext>
            </a:extLst>
          </p:cNvPr>
          <p:cNvSpPr txBox="1"/>
          <p:nvPr/>
        </p:nvSpPr>
        <p:spPr>
          <a:xfrm>
            <a:off x="878710" y="1553520"/>
            <a:ext cx="785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48B346-C1AD-4A6A-8F3B-9C0064F9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31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E34359-6432-482E-9954-C4B5670AF394}"/>
              </a:ext>
            </a:extLst>
          </p:cNvPr>
          <p:cNvSpPr txBox="1"/>
          <p:nvPr/>
        </p:nvSpPr>
        <p:spPr>
          <a:xfrm>
            <a:off x="2864770" y="4282073"/>
            <a:ext cx="3884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This presentation will be made available to all DANA members</a:t>
            </a:r>
          </a:p>
        </p:txBody>
      </p:sp>
    </p:spTree>
    <p:extLst>
      <p:ext uri="{BB962C8B-B14F-4D97-AF65-F5344CB8AC3E}">
        <p14:creationId xmlns:p14="http://schemas.microsoft.com/office/powerpoint/2010/main" val="90810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375D3FDA-3101-4202-811A-07CEEF227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6086"/>
            <a:ext cx="7886700" cy="688611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Thank you </a:t>
            </a:r>
            <a:br>
              <a:rPr lang="en-US"/>
            </a:br>
            <a:r>
              <a:rPr lang="en-US"/>
              <a:t>DANA 2019 Board of Directors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8CE19D5-53DF-492A-9C43-335D16DB3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7493" y="1953782"/>
            <a:ext cx="3868340" cy="36845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Dominic Canuso </a:t>
            </a:r>
            <a:r>
              <a:rPr lang="en-US" sz="1800">
                <a:solidFill>
                  <a:schemeClr val="accent1">
                    <a:lumMod val="50000"/>
                  </a:schemeClr>
                </a:solidFill>
              </a:rPr>
              <a:t>(Treasurer)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Fay Blake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Craig Crouch </a:t>
            </a:r>
            <a:r>
              <a:rPr lang="en-US" sz="1800">
                <a:solidFill>
                  <a:schemeClr val="accent1">
                    <a:lumMod val="50000"/>
                  </a:schemeClr>
                </a:solidFill>
              </a:rPr>
              <a:t>(Chair)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Patricia Dailey Lewis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Melanie George Smith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Patti Grimes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3FE015D-8F42-40E1-A26D-190206F30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99116" y="1953782"/>
            <a:ext cx="3887391" cy="36845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Rick Murad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Dr. Vita Pickrum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Joanne Reilly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Patricia Rivera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Matthew Stehl </a:t>
            </a:r>
            <a:r>
              <a:rPr lang="en-US" sz="1800">
                <a:solidFill>
                  <a:schemeClr val="accent1">
                    <a:lumMod val="50000"/>
                  </a:schemeClr>
                </a:solidFill>
              </a:rPr>
              <a:t>(Secretary)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Charles Vincent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Vickie Young Beam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6782DAF-280B-446B-8D46-515D8C3CE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0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5FE22-6D77-49D6-8EDC-BF8564FD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557349"/>
            <a:ext cx="9114181" cy="548564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4000"/>
              <a:t>Thank you </a:t>
            </a:r>
            <a:br>
              <a:rPr lang="en-US" sz="4000"/>
            </a:br>
            <a:br>
              <a:rPr lang="en-US"/>
            </a:br>
            <a:r>
              <a:rPr lang="en-US" sz="4000" b="1">
                <a:solidFill>
                  <a:schemeClr val="accent1">
                    <a:lumMod val="50000"/>
                  </a:schemeClr>
                </a:solidFill>
              </a:rPr>
              <a:t>Craig Crouch</a:t>
            </a:r>
            <a:br>
              <a:rPr lang="en-US" sz="4000" b="1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000" b="1">
                <a:solidFill>
                  <a:schemeClr val="accent1">
                    <a:lumMod val="50000"/>
                  </a:schemeClr>
                </a:solidFill>
              </a:rPr>
              <a:t>Patricia Rivera</a:t>
            </a:r>
            <a:br>
              <a:rPr lang="en-US" sz="4000" b="1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000" b="1">
                <a:solidFill>
                  <a:schemeClr val="accent1">
                    <a:lumMod val="50000"/>
                  </a:schemeClr>
                </a:solidFill>
              </a:rPr>
              <a:t>Melanie George Smith</a:t>
            </a:r>
            <a:br>
              <a:rPr lang="en-US" sz="4000" b="1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000" b="1">
                <a:solidFill>
                  <a:schemeClr val="accent1">
                    <a:lumMod val="50000"/>
                  </a:schemeClr>
                </a:solidFill>
              </a:rPr>
              <a:t>Matt Stehl</a:t>
            </a:r>
            <a:br>
              <a:rPr lang="en-US" b="1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/>
            </a:br>
            <a:r>
              <a:rPr lang="en-US" sz="3600"/>
              <a:t>for your service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77119E-A2C9-423A-A2EA-00D2A940A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21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62033-F168-459C-9519-37DEC03E5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121920"/>
            <a:ext cx="8595360" cy="802415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Thank you to DANA Team Members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635407-8E98-4AEB-809A-2CB885CC9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96708" y="1358537"/>
            <a:ext cx="6450476" cy="45511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Sheila Bravo, CEO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Melissa Hopkins, EVP Sector Advancement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Paul Stock, EVP Excellence Academy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Jenni Brand, VP Marketing Communications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Tony Ferlenda, Dir. of Consulting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Nyia Rennalls, Engagement Manager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Mel Carney, Office Manager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Josh Solge, Special Projects Associate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Eleni Finkelstein, Marketing &amp; Communications Intern</a:t>
            </a:r>
          </a:p>
          <a:p>
            <a:pPr>
              <a:buFont typeface="Wingdings" panose="05000000000000000000" pitchFamily="2" charset="2"/>
              <a:buChar char="q"/>
            </a:pP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50D14C-1AD3-4BBF-8EFA-76263424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72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AE1FD-79D4-4E38-8521-F6700FDFDE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Joanne Reilly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73B1C0-4271-4E38-8675-A3E520254D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Chair Governance Committee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34584-C794-4624-B6F0-2AD048578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8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98A47-45FE-4BD6-BCC3-3C83C24A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Election Results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473DB-EE0C-4BA9-9275-547D7D3A9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31243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Newly Elected to the Board of Directors: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</a:rPr>
              <a:t>Lisa Lucchese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</a:rPr>
              <a:t>Mary Van Veen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</a:rPr>
              <a:t>Robert Winfree</a:t>
            </a:r>
          </a:p>
          <a:p>
            <a:pPr marL="457200" lvl="1" indent="0">
              <a:buNone/>
            </a:pPr>
            <a:endParaRPr lang="en-US" sz="200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New term to the Board of Directors: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</a:rPr>
              <a:t>Patti Grimes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</a:rPr>
              <a:t>Dr. Vita Pickrum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</a:rPr>
              <a:t>Joanne Reilly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00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8A26A-D9D9-4D9C-8C42-4574F0600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5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FE76B72-0ED9-406B-B5DB-D6DA5EB49B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Sheila Bravo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3B63183-D613-4A29-B996-679EE4B059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6EF9B-84DA-4503-8A3C-0A8FF621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35D9-0712-47C4-9012-37CBBE15AC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43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ANA Fon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426BFF9684214DBF670DFC8EBA4F79" ma:contentTypeVersion="11" ma:contentTypeDescription="Create a new document." ma:contentTypeScope="" ma:versionID="07acac8cc29ea84a5063df0ff23c98c5">
  <xsd:schema xmlns:xsd="http://www.w3.org/2001/XMLSchema" xmlns:xs="http://www.w3.org/2001/XMLSchema" xmlns:p="http://schemas.microsoft.com/office/2006/metadata/properties" xmlns:ns2="9ba1fefc-35d5-41e7-aba2-8c5ee0fbf48c" xmlns:ns3="58d0c29b-5cbe-4e86-bc50-a5f77dbd6cdc" targetNamespace="http://schemas.microsoft.com/office/2006/metadata/properties" ma:root="true" ma:fieldsID="ffa7b0c7944453b97511e425ec227213" ns2:_="" ns3:_="">
    <xsd:import namespace="9ba1fefc-35d5-41e7-aba2-8c5ee0fbf48c"/>
    <xsd:import namespace="58d0c29b-5cbe-4e86-bc50-a5f77dbd6c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a1fefc-35d5-41e7-aba2-8c5ee0fbf4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d0c29b-5cbe-4e86-bc50-a5f77dbd6cd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12BED8-96AE-4F68-8342-661C955C968E}">
  <ds:schemaRefs>
    <ds:schemaRef ds:uri="58d0c29b-5cbe-4e86-bc50-a5f77dbd6cdc"/>
    <ds:schemaRef ds:uri="9ba1fefc-35d5-41e7-aba2-8c5ee0fbf48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CA302FE-F25F-41EF-BEE8-FAF0A5BE9CF5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9ba1fefc-35d5-41e7-aba2-8c5ee0fbf48c"/>
    <ds:schemaRef ds:uri="58d0c29b-5cbe-4e86-bc50-a5f77dbd6cdc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4DC982A-21D5-4488-BCCC-36D1876975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1734</Words>
  <Application>Microsoft Office PowerPoint</Application>
  <PresentationFormat>On-screen Show (4:3)</PresentationFormat>
  <Paragraphs>273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Open Sans</vt:lpstr>
      <vt:lpstr>Wingdings</vt:lpstr>
      <vt:lpstr>Office Theme</vt:lpstr>
      <vt:lpstr>PowerPoint Presentation</vt:lpstr>
      <vt:lpstr>Agenda</vt:lpstr>
      <vt:lpstr>Dominic Canuso</vt:lpstr>
      <vt:lpstr>Thank you  DANA 2019 Board of Directors</vt:lpstr>
      <vt:lpstr>Thank you   Craig Crouch Patricia Rivera Melanie George Smith Matt Stehl  for your service</vt:lpstr>
      <vt:lpstr>Thank you to DANA Team Members</vt:lpstr>
      <vt:lpstr>Joanne Reilly</vt:lpstr>
      <vt:lpstr>Election Results</vt:lpstr>
      <vt:lpstr>Sheila Bravo</vt:lpstr>
      <vt:lpstr>DANA Annual Report is Available</vt:lpstr>
      <vt:lpstr>DANA’s Mission: To strengthen, enhance and advance the nonprofits and the sector in Delaware through advocacy, training, capacity building and research </vt:lpstr>
      <vt:lpstr>Mission Impact</vt:lpstr>
      <vt:lpstr>Mission Impact</vt:lpstr>
      <vt:lpstr>Dominic Canuso</vt:lpstr>
      <vt:lpstr>DANA 2019 Financial Performance</vt:lpstr>
      <vt:lpstr>Financial Trends</vt:lpstr>
      <vt:lpstr>Financial Trends</vt:lpstr>
      <vt:lpstr>Membership Continues to Grow</vt:lpstr>
      <vt:lpstr>Working together we can have a BIG impact Covid-19 Response Initiative</vt:lpstr>
      <vt:lpstr>Working together we can have a BIG impact Covid-19 Response Initiative</vt:lpstr>
      <vt:lpstr>2020 State Policy Update</vt:lpstr>
      <vt:lpstr>2020 State Policy Update</vt:lpstr>
      <vt:lpstr>2020 State Policy Update</vt:lpstr>
      <vt:lpstr>2020 Federal Policy Update</vt:lpstr>
      <vt:lpstr>2020 Federal Policy Update</vt:lpstr>
      <vt:lpstr>2020 Federal Policy Update</vt:lpstr>
      <vt:lpstr>2020 Federal Policy Update</vt:lpstr>
      <vt:lpstr>2020 Federal Policy Update</vt:lpstr>
      <vt:lpstr>PowerPoint Presentation</vt:lpstr>
      <vt:lpstr>What was/is in the Pipeline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Sheila Bravo</dc:creator>
  <cp:lastModifiedBy>Jenni Brand</cp:lastModifiedBy>
  <cp:revision>7</cp:revision>
  <cp:lastPrinted>2019-02-25T23:29:27Z</cp:lastPrinted>
  <dcterms:created xsi:type="dcterms:W3CDTF">2018-09-26T23:56:25Z</dcterms:created>
  <dcterms:modified xsi:type="dcterms:W3CDTF">2020-07-22T18:05:04Z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0x01010004426BFF9684214DBF670DFC8EBA4F79</vt:lpwstr>
  </property>
  <property fmtid="{D5CDD505-2E9C-101B-9397-08002B2CF9AE}" pid="3" name="AuthorIds_UIVersion_4096">
    <vt:lpwstr>21</vt:lpwstr>
  </property>
  <property fmtid="{D5CDD505-2E9C-101B-9397-08002B2CF9AE}" pid="4" name="_Level">
    <vt:i4>1</vt:i4>
  </property>
</Properties>
</file>