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4"/>
  </p:sldMasterIdLst>
  <p:notesMasterIdLst>
    <p:notesMasterId r:id="rId17"/>
  </p:notesMasterIdLst>
  <p:sldIdLst>
    <p:sldId id="256" r:id="rId5"/>
    <p:sldId id="278" r:id="rId6"/>
    <p:sldId id="276" r:id="rId7"/>
    <p:sldId id="285" r:id="rId8"/>
    <p:sldId id="280" r:id="rId9"/>
    <p:sldId id="286" r:id="rId10"/>
    <p:sldId id="287" r:id="rId11"/>
    <p:sldId id="288" r:id="rId12"/>
    <p:sldId id="289" r:id="rId13"/>
    <p:sldId id="290" r:id="rId14"/>
    <p:sldId id="291" r:id="rId15"/>
    <p:sldId id="27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 snapToObjects="1">
      <p:cViewPr varScale="1">
        <p:scale>
          <a:sx n="57" d="100"/>
          <a:sy n="57" d="100"/>
        </p:scale>
        <p:origin x="924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471969-032B-6044-B280-E36095FBE18B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CEA33D-D117-4947-82C6-B44A471E1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021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CEA33D-D117-4947-82C6-B44A471E16F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467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CEA33D-D117-4947-82C6-B44A471E16F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4040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CEA33D-D117-4947-82C6-B44A471E16F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6350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CEA33D-D117-4947-82C6-B44A471E16F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6583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CEA33D-D117-4947-82C6-B44A471E16F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1680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CEA33D-D117-4947-82C6-B44A471E16F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0404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CEA33D-D117-4947-82C6-B44A471E16F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7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CEA33D-D117-4947-82C6-B44A471E16F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0670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CEA33D-D117-4947-82C6-B44A471E16F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0792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CEA33D-D117-4947-82C6-B44A471E16F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7992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CEA33D-D117-4947-82C6-B44A471E16F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892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69CB8-F204-4D06-B913-C5A26A89888A}" type="datetimeFigureOut">
              <a:rPr lang="en-US" dirty="0"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7615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BB376-B19C-488D-ABEB-03C7E6E9E3E0}" type="datetimeFigureOut">
              <a:rPr lang="en-US" dirty="0"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446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F077B-A50F-4D64-8574-E2D6A98A5553}" type="datetimeFigureOut">
              <a:rPr lang="en-US" dirty="0"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8876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E2A62-1983-43A1-A163-D8AA46534C80}" type="datetimeFigureOut">
              <a:rPr lang="en-US" dirty="0"/>
              <a:t>5/6/2025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27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F3E3B-34E3-4345-B2A1-994B83598A9C}" type="datetimeFigureOut">
              <a:rPr lang="en-US" dirty="0"/>
              <a:t>5/6/2025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260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6C96-82A1-4D77-8ADA-627AC6FE3D65}" type="datetimeFigureOut">
              <a:rPr lang="en-US" dirty="0"/>
              <a:t>5/6/2025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665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2C1E-28F2-47E9-802D-339E64E2F920}" type="datetimeFigureOut">
              <a:rPr lang="en-US" dirty="0"/>
              <a:t>5/6/2025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144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4271A48-F18A-45B3-BC05-1E27DA3F88AF}" type="datetimeFigureOut">
              <a:rPr lang="en-US" dirty="0"/>
              <a:t>5/6/2025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489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747F8-9654-4282-85D2-65F41AAE7A75}" type="datetimeFigureOut">
              <a:rPr lang="en-US" dirty="0"/>
              <a:t>5/6/2025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251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E300-0A13-4A81-945A-7333C271A069}" type="datetimeFigureOut">
              <a:rPr lang="en-US" dirty="0"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762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71962-1EA4-46E7-BCB0-F36CE46D1A59}" type="datetimeFigureOut">
              <a:rPr lang="en-US" dirty="0"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790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DC5B261-8843-42D1-AAFC-05E20E2D9B97}" type="datetimeFigureOut">
              <a:rPr lang="en-US" dirty="0"/>
              <a:t>5/6/2025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7951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admin@delawarenonprofit.org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6D75EE5-57FF-4D1E-B105-A6036B0FE6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913828F-06C6-4172-B0DE-BAB0120201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CB2A3A6-962C-4D7A-8272-EDEDD881F0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21348D5E-A2F9-4457-85D6-EF33B01C1B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CD9E0D6-8E6B-44C2-A73D-7437B6688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99" y="4550229"/>
            <a:ext cx="10909073" cy="105765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br>
              <a:rPr lang="en-US" sz="33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49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Scenario Modeling</a:t>
            </a:r>
            <a:endParaRPr lang="en-US" sz="33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5" name="Content Placeholder 6">
            <a:extLst>
              <a:ext uri="{FF2B5EF4-FFF2-40B4-BE49-F238E27FC236}">
                <a16:creationId xmlns:a16="http://schemas.microsoft.com/office/drawing/2014/main" id="{7BB57949-114E-42E9-BF93-0F98B992A1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0"/>
          <a:stretch/>
        </p:blipFill>
        <p:spPr>
          <a:xfrm>
            <a:off x="6603997" y="1498523"/>
            <a:ext cx="5131653" cy="2129332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62E5679E-AF9A-4675-8EB9-82F877C47B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3996" y="886968"/>
            <a:ext cx="64008" cy="31089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2E7CFD21-72DA-E94E-AD11-F5743A8E02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472" y="1080202"/>
            <a:ext cx="5118182" cy="2623068"/>
          </a:xfrm>
          <a:prstGeom prst="rect">
            <a:avLst/>
          </a:prstGeom>
        </p:spPr>
      </p:pic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4193D27-0DF9-4485-90D7-D8E69A3F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1086" y="5618770"/>
            <a:ext cx="1051560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7EF5A4DD-17B0-415A-8F3A-0DEE3FF8F8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AA73B4A-2570-4D18-9566-12E68828C4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084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38280-713D-4A09-B443-D584A1B56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401" y="4912079"/>
            <a:ext cx="3581400" cy="762001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cs typeface="Calibri Light"/>
              </a:rPr>
              <a:t>Running Parallel Tracks</a:t>
            </a:r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80C4151-BA87-684B-8DD3-466CEB687FAE}"/>
              </a:ext>
            </a:extLst>
          </p:cNvPr>
          <p:cNvCxnSpPr/>
          <p:nvPr/>
        </p:nvCxnSpPr>
        <p:spPr>
          <a:xfrm>
            <a:off x="4417621" y="1707093"/>
            <a:ext cx="7445829" cy="0"/>
          </a:xfrm>
          <a:prstGeom prst="straightConnector1">
            <a:avLst/>
          </a:prstGeom>
          <a:ln w="76200">
            <a:solidFill>
              <a:srgbClr val="0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E5DB508-9FBD-CF4F-ABFB-F4F04BA1B80F}"/>
              </a:ext>
            </a:extLst>
          </p:cNvPr>
          <p:cNvSpPr txBox="1"/>
          <p:nvPr/>
        </p:nvSpPr>
        <p:spPr>
          <a:xfrm>
            <a:off x="4334493" y="1195749"/>
            <a:ext cx="7106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Crisis Management – Contingency Planning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37EEB1-0325-EE4C-9D26-6E8DCFF41EBD}"/>
              </a:ext>
            </a:extLst>
          </p:cNvPr>
          <p:cNvSpPr txBox="1"/>
          <p:nvPr/>
        </p:nvSpPr>
        <p:spPr>
          <a:xfrm>
            <a:off x="4417621" y="1828800"/>
            <a:ext cx="7327075" cy="92333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Protect Mission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Protect Clients/Beneficiaries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Manage Cashflow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Adjust Operations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Survive!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9E91D0A-1D5C-094B-BD2C-6E2526321ABD}"/>
              </a:ext>
            </a:extLst>
          </p:cNvPr>
          <p:cNvCxnSpPr/>
          <p:nvPr/>
        </p:nvCxnSpPr>
        <p:spPr>
          <a:xfrm>
            <a:off x="4500749" y="3971044"/>
            <a:ext cx="7445829" cy="0"/>
          </a:xfrm>
          <a:prstGeom prst="straightConnector1">
            <a:avLst/>
          </a:prstGeom>
          <a:ln w="76200">
            <a:solidFill>
              <a:srgbClr val="0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F890694C-061A-BC44-8F57-5FBA562A0ECB}"/>
              </a:ext>
            </a:extLst>
          </p:cNvPr>
          <p:cNvSpPr txBox="1"/>
          <p:nvPr/>
        </p:nvSpPr>
        <p:spPr>
          <a:xfrm>
            <a:off x="4417621" y="3459700"/>
            <a:ext cx="73270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/>
              <a:t>Future Planning and Scenario Modeling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0A1F0C-EC9B-794C-8E0F-7A6E50921D10}"/>
              </a:ext>
            </a:extLst>
          </p:cNvPr>
          <p:cNvSpPr txBox="1"/>
          <p:nvPr/>
        </p:nvSpPr>
        <p:spPr>
          <a:xfrm>
            <a:off x="4500749" y="4092751"/>
            <a:ext cx="7327075" cy="1200329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Face Reality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Adjust to Changing Realities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Adapt the Organization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Develop the Strategy for future relevance and impact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Grow and Thrive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46E891A-AC7D-424C-A8A9-A0263E1409CA}"/>
              </a:ext>
            </a:extLst>
          </p:cNvPr>
          <p:cNvSpPr txBox="1"/>
          <p:nvPr/>
        </p:nvSpPr>
        <p:spPr>
          <a:xfrm>
            <a:off x="5153890" y="5662251"/>
            <a:ext cx="5854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/>
              <a:t>Two Tracks Executed Simultaneously!</a:t>
            </a:r>
          </a:p>
        </p:txBody>
      </p:sp>
      <p:pic>
        <p:nvPicPr>
          <p:cNvPr id="11" name="Content Placeholder 6" descr="A close up of a sign&#10;&#10;Description generated with high confidence">
            <a:extLst>
              <a:ext uri="{FF2B5EF4-FFF2-40B4-BE49-F238E27FC236}">
                <a16:creationId xmlns:a16="http://schemas.microsoft.com/office/drawing/2014/main" id="{5D555F55-3B29-D947-BF43-A4F1949026A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0"/>
          <a:stretch/>
        </p:blipFill>
        <p:spPr>
          <a:xfrm>
            <a:off x="-44206" y="2475790"/>
            <a:ext cx="4145519" cy="1737126"/>
          </a:xfrm>
          <a:custGeom>
            <a:avLst/>
            <a:gdLst/>
            <a:ahLst/>
            <a:cxnLst/>
            <a:rect l="l" t="t" r="r" b="b"/>
            <a:pathLst>
              <a:path w="12192000" h="5058957">
                <a:moveTo>
                  <a:pt x="0" y="0"/>
                </a:moveTo>
                <a:lnTo>
                  <a:pt x="12192000" y="0"/>
                </a:lnTo>
                <a:lnTo>
                  <a:pt x="12192000" y="259692"/>
                </a:lnTo>
                <a:lnTo>
                  <a:pt x="12192000" y="3542069"/>
                </a:lnTo>
                <a:lnTo>
                  <a:pt x="12192000" y="3734194"/>
                </a:lnTo>
                <a:lnTo>
                  <a:pt x="12192000" y="4710012"/>
                </a:lnTo>
                <a:lnTo>
                  <a:pt x="12113803" y="4718295"/>
                </a:lnTo>
                <a:cubicBezTo>
                  <a:pt x="10139508" y="4916244"/>
                  <a:pt x="8237152" y="5009247"/>
                  <a:pt x="6753597" y="5041852"/>
                </a:cubicBezTo>
                <a:cubicBezTo>
                  <a:pt x="4940362" y="5081701"/>
                  <a:pt x="2657278" y="5062371"/>
                  <a:pt x="400746" y="4870509"/>
                </a:cubicBezTo>
                <a:lnTo>
                  <a:pt x="0" y="4833533"/>
                </a:lnTo>
                <a:lnTo>
                  <a:pt x="0" y="3734194"/>
                </a:lnTo>
                <a:lnTo>
                  <a:pt x="0" y="3542069"/>
                </a:lnTo>
                <a:lnTo>
                  <a:pt x="0" y="259692"/>
                </a:lnTo>
                <a:close/>
              </a:path>
            </a:pathLst>
          </a:custGeom>
        </p:spPr>
      </p:pic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BA5CDCB8-55D3-C945-AE16-D341027A9D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599" y="0"/>
            <a:ext cx="4110162" cy="210645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EBF3951-5E01-3046-B320-F2A722C91527}"/>
              </a:ext>
            </a:extLst>
          </p:cNvPr>
          <p:cNvSpPr txBox="1"/>
          <p:nvPr/>
        </p:nvSpPr>
        <p:spPr>
          <a:xfrm>
            <a:off x="-37628" y="2106458"/>
            <a:ext cx="41101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In Partnership with</a:t>
            </a:r>
          </a:p>
        </p:txBody>
      </p:sp>
    </p:spTree>
    <p:extLst>
      <p:ext uri="{BB962C8B-B14F-4D97-AF65-F5344CB8AC3E}">
        <p14:creationId xmlns:p14="http://schemas.microsoft.com/office/powerpoint/2010/main" val="2087585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38280-713D-4A09-B443-D584A1B56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401" y="5233324"/>
            <a:ext cx="3581400" cy="1624676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cs typeface="Calibri Light"/>
              </a:rPr>
              <a:t>Scenario Modeling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035DDF-D338-2145-A492-DB1CB28C32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4115" y="498764"/>
            <a:ext cx="7383484" cy="6008916"/>
          </a:xfrm>
        </p:spPr>
        <p:txBody>
          <a:bodyPr>
            <a:normAutofit/>
          </a:bodyPr>
          <a:lstStyle/>
          <a:p>
            <a:r>
              <a:rPr lang="en-US" sz="3200" b="1" dirty="0"/>
              <a:t>“Future Planning” translates into “Scenario Modeling” by </a:t>
            </a:r>
          </a:p>
          <a:p>
            <a:endParaRPr lang="en-US" sz="3200" b="1" dirty="0"/>
          </a:p>
          <a:p>
            <a:pPr marL="457200" indent="-457200">
              <a:buFont typeface="+mj-lt"/>
              <a:buAutoNum type="arabicPeriod"/>
            </a:pPr>
            <a:r>
              <a:rPr lang="en-US" sz="3200" b="1" dirty="0"/>
              <a:t>Identifying the resources needed to carry out a specific plan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b="1" dirty="0"/>
              <a:t>Capturing the costs necessary to deploy those resources to execute that plan.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b="1" dirty="0"/>
              <a:t>Identifying funding to support that plan and </a:t>
            </a:r>
            <a:r>
              <a:rPr lang="en-US" sz="3200" b="1" u="sng" dirty="0"/>
              <a:t>planning for variability </a:t>
            </a:r>
            <a:r>
              <a:rPr lang="en-US" sz="3200" b="1" dirty="0"/>
              <a:t>in that funding.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b="1" dirty="0"/>
              <a:t>Create Clarity and Adaptability!</a:t>
            </a:r>
          </a:p>
        </p:txBody>
      </p:sp>
      <p:pic>
        <p:nvPicPr>
          <p:cNvPr id="5" name="Content Placeholder 6" descr="A close up of a sign&#10;&#10;Description generated with high confidence">
            <a:extLst>
              <a:ext uri="{FF2B5EF4-FFF2-40B4-BE49-F238E27FC236}">
                <a16:creationId xmlns:a16="http://schemas.microsoft.com/office/drawing/2014/main" id="{74FD61B9-1984-984F-9580-6269BC0B44E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0"/>
          <a:stretch/>
        </p:blipFill>
        <p:spPr>
          <a:xfrm>
            <a:off x="-44205" y="2475790"/>
            <a:ext cx="4110162" cy="1722310"/>
          </a:xfrm>
          <a:custGeom>
            <a:avLst/>
            <a:gdLst/>
            <a:ahLst/>
            <a:cxnLst/>
            <a:rect l="l" t="t" r="r" b="b"/>
            <a:pathLst>
              <a:path w="12192000" h="5058957">
                <a:moveTo>
                  <a:pt x="0" y="0"/>
                </a:moveTo>
                <a:lnTo>
                  <a:pt x="12192000" y="0"/>
                </a:lnTo>
                <a:lnTo>
                  <a:pt x="12192000" y="259692"/>
                </a:lnTo>
                <a:lnTo>
                  <a:pt x="12192000" y="3542069"/>
                </a:lnTo>
                <a:lnTo>
                  <a:pt x="12192000" y="3734194"/>
                </a:lnTo>
                <a:lnTo>
                  <a:pt x="12192000" y="4710012"/>
                </a:lnTo>
                <a:lnTo>
                  <a:pt x="12113803" y="4718295"/>
                </a:lnTo>
                <a:cubicBezTo>
                  <a:pt x="10139508" y="4916244"/>
                  <a:pt x="8237152" y="5009247"/>
                  <a:pt x="6753597" y="5041852"/>
                </a:cubicBezTo>
                <a:cubicBezTo>
                  <a:pt x="4940362" y="5081701"/>
                  <a:pt x="2657278" y="5062371"/>
                  <a:pt x="400746" y="4870509"/>
                </a:cubicBezTo>
                <a:lnTo>
                  <a:pt x="0" y="4833533"/>
                </a:lnTo>
                <a:lnTo>
                  <a:pt x="0" y="3734194"/>
                </a:lnTo>
                <a:lnTo>
                  <a:pt x="0" y="3542069"/>
                </a:lnTo>
                <a:lnTo>
                  <a:pt x="0" y="259692"/>
                </a:lnTo>
                <a:close/>
              </a:path>
            </a:pathLst>
          </a:cu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739B2AA7-9C89-4542-AA78-35F1269068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628" y="0"/>
            <a:ext cx="4110162" cy="210645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A84E980-C060-FC4A-9680-14A9A39CB7E7}"/>
              </a:ext>
            </a:extLst>
          </p:cNvPr>
          <p:cNvSpPr txBox="1"/>
          <p:nvPr/>
        </p:nvSpPr>
        <p:spPr>
          <a:xfrm>
            <a:off x="-37628" y="2106458"/>
            <a:ext cx="41101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In Partnership with</a:t>
            </a:r>
          </a:p>
        </p:txBody>
      </p:sp>
    </p:spTree>
    <p:extLst>
      <p:ext uri="{BB962C8B-B14F-4D97-AF65-F5344CB8AC3E}">
        <p14:creationId xmlns:p14="http://schemas.microsoft.com/office/powerpoint/2010/main" val="1881797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38280-713D-4A09-B443-D584A1B56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401" y="5233324"/>
            <a:ext cx="3581400" cy="1624676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cs typeface="Calibri Light"/>
              </a:rPr>
              <a:t>Scenario Modeling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035DDF-D338-2145-A492-DB1CB28C32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4115" y="498764"/>
            <a:ext cx="7383484" cy="6008916"/>
          </a:xfrm>
        </p:spPr>
        <p:txBody>
          <a:bodyPr>
            <a:normAutofit/>
          </a:bodyPr>
          <a:lstStyle/>
          <a:p>
            <a:r>
              <a:rPr lang="en-US" sz="3200" b="1" dirty="0"/>
              <a:t>A Disclaimer:</a:t>
            </a:r>
          </a:p>
          <a:p>
            <a:pPr>
              <a:buFont typeface="Wingdings" pitchFamily="2" charset="2"/>
              <a:buChar char="q"/>
            </a:pPr>
            <a:r>
              <a:rPr lang="en-US" sz="3200" b="1" dirty="0"/>
              <a:t>A scenario model is NOT a budget</a:t>
            </a:r>
          </a:p>
          <a:p>
            <a:pPr marL="0" indent="0">
              <a:buNone/>
            </a:pPr>
            <a:endParaRPr lang="en-US" sz="3200" b="1" dirty="0"/>
          </a:p>
          <a:p>
            <a:pPr marL="749808" lvl="1" indent="-457200">
              <a:buFont typeface="Wingdings" pitchFamily="2" charset="2"/>
              <a:buChar char="q"/>
            </a:pPr>
            <a:r>
              <a:rPr lang="en-US" sz="3000" b="1" dirty="0"/>
              <a:t>Its okay to estimate and use broader numbers if actuals are not known or easy to create.</a:t>
            </a:r>
          </a:p>
          <a:p>
            <a:pPr marL="292608" lvl="1" indent="0">
              <a:buNone/>
            </a:pPr>
            <a:endParaRPr lang="en-US" sz="3000" b="1" dirty="0"/>
          </a:p>
          <a:p>
            <a:pPr marL="749808" lvl="1" indent="-457200">
              <a:buFont typeface="Wingdings" pitchFamily="2" charset="2"/>
              <a:buChar char="q"/>
            </a:pPr>
            <a:r>
              <a:rPr lang="en-US" sz="3000" b="1" dirty="0"/>
              <a:t>Don’t sweat the small stuff – a good scenario tells you how the BIG drivers affect your financial picture.</a:t>
            </a:r>
          </a:p>
        </p:txBody>
      </p:sp>
      <p:pic>
        <p:nvPicPr>
          <p:cNvPr id="5" name="Content Placeholder 6" descr="A close up of a sign&#10;&#10;Description generated with high confidence">
            <a:extLst>
              <a:ext uri="{FF2B5EF4-FFF2-40B4-BE49-F238E27FC236}">
                <a16:creationId xmlns:a16="http://schemas.microsoft.com/office/drawing/2014/main" id="{6A2AA469-6385-CB40-AE55-5D23F8F074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0"/>
          <a:stretch/>
        </p:blipFill>
        <p:spPr>
          <a:xfrm>
            <a:off x="-44205" y="2475790"/>
            <a:ext cx="4110162" cy="1722310"/>
          </a:xfrm>
          <a:custGeom>
            <a:avLst/>
            <a:gdLst/>
            <a:ahLst/>
            <a:cxnLst/>
            <a:rect l="l" t="t" r="r" b="b"/>
            <a:pathLst>
              <a:path w="12192000" h="5058957">
                <a:moveTo>
                  <a:pt x="0" y="0"/>
                </a:moveTo>
                <a:lnTo>
                  <a:pt x="12192000" y="0"/>
                </a:lnTo>
                <a:lnTo>
                  <a:pt x="12192000" y="259692"/>
                </a:lnTo>
                <a:lnTo>
                  <a:pt x="12192000" y="3542069"/>
                </a:lnTo>
                <a:lnTo>
                  <a:pt x="12192000" y="3734194"/>
                </a:lnTo>
                <a:lnTo>
                  <a:pt x="12192000" y="4710012"/>
                </a:lnTo>
                <a:lnTo>
                  <a:pt x="12113803" y="4718295"/>
                </a:lnTo>
                <a:cubicBezTo>
                  <a:pt x="10139508" y="4916244"/>
                  <a:pt x="8237152" y="5009247"/>
                  <a:pt x="6753597" y="5041852"/>
                </a:cubicBezTo>
                <a:cubicBezTo>
                  <a:pt x="4940362" y="5081701"/>
                  <a:pt x="2657278" y="5062371"/>
                  <a:pt x="400746" y="4870509"/>
                </a:cubicBezTo>
                <a:lnTo>
                  <a:pt x="0" y="4833533"/>
                </a:lnTo>
                <a:lnTo>
                  <a:pt x="0" y="3734194"/>
                </a:lnTo>
                <a:lnTo>
                  <a:pt x="0" y="3542069"/>
                </a:lnTo>
                <a:lnTo>
                  <a:pt x="0" y="259692"/>
                </a:lnTo>
                <a:close/>
              </a:path>
            </a:pathLst>
          </a:cu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DA1CF8D0-6367-8B4C-BADC-55FC71574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628" y="0"/>
            <a:ext cx="4110162" cy="210645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2A9EBA4-1515-7645-838E-E30701F0808C}"/>
              </a:ext>
            </a:extLst>
          </p:cNvPr>
          <p:cNvSpPr txBox="1"/>
          <p:nvPr/>
        </p:nvSpPr>
        <p:spPr>
          <a:xfrm>
            <a:off x="-37628" y="2106458"/>
            <a:ext cx="41101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In Partnership with</a:t>
            </a:r>
          </a:p>
        </p:txBody>
      </p:sp>
    </p:spTree>
    <p:extLst>
      <p:ext uri="{BB962C8B-B14F-4D97-AF65-F5344CB8AC3E}">
        <p14:creationId xmlns:p14="http://schemas.microsoft.com/office/powerpoint/2010/main" val="630190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38280-713D-4A09-B443-D584A1B56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401" y="5233324"/>
            <a:ext cx="3581400" cy="1624676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cs typeface="Calibri Light"/>
              </a:rPr>
              <a:t>Scenario Modeling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BDBCDC-ABB5-4768-9A0E-6BA955CB9E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4146" y="285008"/>
            <a:ext cx="7889239" cy="6454766"/>
          </a:xfrm>
        </p:spPr>
        <p:txBody>
          <a:bodyPr vert="horz" lIns="0" tIns="45720" rIns="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4000" b="1" u="sng" dirty="0">
                <a:cs typeface="Calibri"/>
              </a:rPr>
              <a:t>REVENUE:</a:t>
            </a:r>
          </a:p>
          <a:p>
            <a:pPr>
              <a:buFont typeface="Wingdings" pitchFamily="2" charset="2"/>
              <a:buChar char="q"/>
            </a:pPr>
            <a:r>
              <a:rPr lang="en-US" sz="2800" b="1" dirty="0">
                <a:cs typeface="Calibri"/>
              </a:rPr>
              <a:t>Important aspect of Scenario Modeling is to capture uncertainty, both in scale and in impact.</a:t>
            </a:r>
          </a:p>
          <a:p>
            <a:pPr marL="0" indent="0">
              <a:buNone/>
            </a:pPr>
            <a:endParaRPr lang="en-US" sz="2800" b="1" dirty="0">
              <a:cs typeface="Calibri"/>
            </a:endParaRPr>
          </a:p>
          <a:p>
            <a:pPr>
              <a:buFont typeface="Wingdings" pitchFamily="2" charset="2"/>
              <a:buChar char="q"/>
            </a:pPr>
            <a:r>
              <a:rPr lang="en-US" sz="2800" b="1" dirty="0">
                <a:cs typeface="Calibri"/>
              </a:rPr>
              <a:t>Different Revenues have different uncertainties.</a:t>
            </a:r>
          </a:p>
          <a:p>
            <a:pPr marL="0" indent="0">
              <a:buNone/>
            </a:pPr>
            <a:endParaRPr lang="en-US" sz="2800" b="1" dirty="0">
              <a:cs typeface="Calibri"/>
            </a:endParaRPr>
          </a:p>
          <a:p>
            <a:pPr>
              <a:buFont typeface="Wingdings" pitchFamily="2" charset="2"/>
              <a:buChar char="q"/>
            </a:pPr>
            <a:r>
              <a:rPr lang="en-US" sz="2800" b="1" dirty="0">
                <a:cs typeface="Calibri"/>
              </a:rPr>
              <a:t>Fixed Revenues: Uncertainty is about Probability</a:t>
            </a:r>
          </a:p>
          <a:p>
            <a:pPr lvl="1">
              <a:buFont typeface="Wingdings" pitchFamily="2" charset="2"/>
              <a:buChar char="q"/>
            </a:pPr>
            <a:r>
              <a:rPr lang="en-US" sz="2400" b="1" dirty="0">
                <a:cs typeface="Calibri"/>
              </a:rPr>
              <a:t>“Will we receive that grant?” | “Will we get our contract renewed?”</a:t>
            </a:r>
          </a:p>
          <a:p>
            <a:pPr lvl="1">
              <a:buFont typeface="Wingdings" pitchFamily="2" charset="2"/>
              <a:buChar char="q"/>
            </a:pPr>
            <a:endParaRPr lang="en-US" sz="2400" b="1" dirty="0">
              <a:cs typeface="Calibri"/>
            </a:endParaRPr>
          </a:p>
          <a:p>
            <a:pPr>
              <a:buFont typeface="Wingdings" pitchFamily="2" charset="2"/>
              <a:buChar char="q"/>
            </a:pPr>
            <a:r>
              <a:rPr lang="en-US" sz="2800" b="1" dirty="0">
                <a:cs typeface="Calibri"/>
              </a:rPr>
              <a:t>Variable Revenues: Uncertainty is about Variability</a:t>
            </a:r>
          </a:p>
          <a:p>
            <a:pPr lvl="1">
              <a:buFont typeface="Wingdings" pitchFamily="2" charset="2"/>
              <a:buChar char="q"/>
            </a:pPr>
            <a:r>
              <a:rPr lang="en-US" sz="2400" b="1" dirty="0">
                <a:cs typeface="Calibri"/>
              </a:rPr>
              <a:t>“How much % decline can we expect from our earned income or fundraising income?”</a:t>
            </a:r>
          </a:p>
          <a:p>
            <a:pPr marL="0" indent="0">
              <a:buNone/>
            </a:pPr>
            <a:endParaRPr lang="en-US" sz="2400" b="1" dirty="0">
              <a:cs typeface="Calibri"/>
            </a:endParaRPr>
          </a:p>
        </p:txBody>
      </p:sp>
      <p:pic>
        <p:nvPicPr>
          <p:cNvPr id="5" name="Content Placeholder 6" descr="A close up of a sign&#10;&#10;Description generated with high confidence">
            <a:extLst>
              <a:ext uri="{FF2B5EF4-FFF2-40B4-BE49-F238E27FC236}">
                <a16:creationId xmlns:a16="http://schemas.microsoft.com/office/drawing/2014/main" id="{C7AB5022-CA16-6641-A57C-AC23D9ACBDE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0"/>
          <a:stretch/>
        </p:blipFill>
        <p:spPr>
          <a:xfrm>
            <a:off x="-44205" y="2475790"/>
            <a:ext cx="4110162" cy="1722310"/>
          </a:xfrm>
          <a:custGeom>
            <a:avLst/>
            <a:gdLst/>
            <a:ahLst/>
            <a:cxnLst/>
            <a:rect l="l" t="t" r="r" b="b"/>
            <a:pathLst>
              <a:path w="12192000" h="5058957">
                <a:moveTo>
                  <a:pt x="0" y="0"/>
                </a:moveTo>
                <a:lnTo>
                  <a:pt x="12192000" y="0"/>
                </a:lnTo>
                <a:lnTo>
                  <a:pt x="12192000" y="259692"/>
                </a:lnTo>
                <a:lnTo>
                  <a:pt x="12192000" y="3542069"/>
                </a:lnTo>
                <a:lnTo>
                  <a:pt x="12192000" y="3734194"/>
                </a:lnTo>
                <a:lnTo>
                  <a:pt x="12192000" y="4710012"/>
                </a:lnTo>
                <a:lnTo>
                  <a:pt x="12113803" y="4718295"/>
                </a:lnTo>
                <a:cubicBezTo>
                  <a:pt x="10139508" y="4916244"/>
                  <a:pt x="8237152" y="5009247"/>
                  <a:pt x="6753597" y="5041852"/>
                </a:cubicBezTo>
                <a:cubicBezTo>
                  <a:pt x="4940362" y="5081701"/>
                  <a:pt x="2657278" y="5062371"/>
                  <a:pt x="400746" y="4870509"/>
                </a:cubicBezTo>
                <a:lnTo>
                  <a:pt x="0" y="4833533"/>
                </a:lnTo>
                <a:lnTo>
                  <a:pt x="0" y="3734194"/>
                </a:lnTo>
                <a:lnTo>
                  <a:pt x="0" y="3542069"/>
                </a:lnTo>
                <a:lnTo>
                  <a:pt x="0" y="259692"/>
                </a:lnTo>
                <a:close/>
              </a:path>
            </a:pathLst>
          </a:custGeom>
        </p:spPr>
      </p:pic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9CA8DA82-158B-3C4A-9E02-D94C34ECDC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628" y="0"/>
            <a:ext cx="4110162" cy="21064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692EB6A-1065-D749-958B-1783C4E9BD37}"/>
              </a:ext>
            </a:extLst>
          </p:cNvPr>
          <p:cNvSpPr txBox="1"/>
          <p:nvPr/>
        </p:nvSpPr>
        <p:spPr>
          <a:xfrm>
            <a:off x="-37628" y="2106458"/>
            <a:ext cx="41101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In Partnership with</a:t>
            </a:r>
          </a:p>
        </p:txBody>
      </p:sp>
    </p:spTree>
    <p:extLst>
      <p:ext uri="{BB962C8B-B14F-4D97-AF65-F5344CB8AC3E}">
        <p14:creationId xmlns:p14="http://schemas.microsoft.com/office/powerpoint/2010/main" val="1131872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38280-713D-4A09-B443-D584A1B56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401" y="5233324"/>
            <a:ext cx="3581400" cy="1624676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cs typeface="Calibri Light"/>
              </a:rPr>
              <a:t>Scenario Modeling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BDBCDC-ABB5-4768-9A0E-6BA955CB9E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4146" y="285008"/>
            <a:ext cx="7889239" cy="6454766"/>
          </a:xfrm>
        </p:spPr>
        <p:txBody>
          <a:bodyPr vert="horz" lIns="0" tIns="45720" rIns="0" bIns="45720" rtlCol="0" anchor="t">
            <a:normAutofit fontScale="92500"/>
          </a:bodyPr>
          <a:lstStyle/>
          <a:p>
            <a:pPr marL="0" indent="0" algn="ctr">
              <a:buNone/>
            </a:pPr>
            <a:r>
              <a:rPr lang="en-US" sz="4300" b="1" u="sng" dirty="0">
                <a:cs typeface="Calibri"/>
              </a:rPr>
              <a:t>Expense:</a:t>
            </a:r>
          </a:p>
          <a:p>
            <a:pPr>
              <a:buFont typeface="Wingdings" pitchFamily="2" charset="2"/>
              <a:buChar char="q"/>
            </a:pPr>
            <a:r>
              <a:rPr lang="en-US" sz="3200" b="1" dirty="0">
                <a:cs typeface="Calibri"/>
              </a:rPr>
              <a:t>Pareto Principle:</a:t>
            </a:r>
          </a:p>
          <a:p>
            <a:pPr lvl="1">
              <a:buFont typeface="Wingdings" pitchFamily="2" charset="2"/>
              <a:buChar char="q"/>
            </a:pPr>
            <a:r>
              <a:rPr lang="en-US" sz="2800" b="1" dirty="0">
                <a:cs typeface="Calibri"/>
              </a:rPr>
              <a:t>Know your 80%</a:t>
            </a:r>
          </a:p>
          <a:p>
            <a:pPr marL="0" indent="0">
              <a:buNone/>
            </a:pPr>
            <a:endParaRPr lang="en-US" sz="3200" b="1" dirty="0">
              <a:cs typeface="Calibri"/>
            </a:endParaRPr>
          </a:p>
          <a:p>
            <a:pPr>
              <a:buFont typeface="Wingdings" pitchFamily="2" charset="2"/>
              <a:buChar char="q"/>
            </a:pPr>
            <a:r>
              <a:rPr lang="en-US" sz="3200" b="1" dirty="0">
                <a:cs typeface="Calibri"/>
              </a:rPr>
              <a:t>Start by building your expense model to MEET THE NEED and then adjust based on revenue.</a:t>
            </a:r>
            <a:endParaRPr lang="en-US" sz="2800" b="1" dirty="0">
              <a:cs typeface="Calibri"/>
            </a:endParaRPr>
          </a:p>
          <a:p>
            <a:pPr marL="0" indent="0">
              <a:buNone/>
            </a:pPr>
            <a:endParaRPr lang="en-US" sz="3200" b="1" dirty="0">
              <a:cs typeface="Calibri"/>
            </a:endParaRPr>
          </a:p>
          <a:p>
            <a:pPr>
              <a:buFont typeface="Wingdings" pitchFamily="2" charset="2"/>
              <a:buChar char="q"/>
            </a:pPr>
            <a:r>
              <a:rPr lang="en-US" sz="3200" b="1" dirty="0">
                <a:cs typeface="Calibri"/>
              </a:rPr>
              <a:t>Make sure you are capturing FULL program costs and all uses of cash (some are not “expenses” from an accounting standpoint).</a:t>
            </a:r>
          </a:p>
          <a:p>
            <a:pPr marL="0" indent="0">
              <a:buNone/>
            </a:pPr>
            <a:endParaRPr lang="en-US" sz="2800" b="1" dirty="0">
              <a:cs typeface="Calibri"/>
            </a:endParaRPr>
          </a:p>
          <a:p>
            <a:pPr>
              <a:buFont typeface="Wingdings" pitchFamily="2" charset="2"/>
              <a:buChar char="q"/>
            </a:pPr>
            <a:r>
              <a:rPr lang="en-US" sz="3200" b="1" dirty="0">
                <a:cs typeface="Calibri"/>
              </a:rPr>
              <a:t>Identify the CORE</a:t>
            </a:r>
          </a:p>
        </p:txBody>
      </p:sp>
      <p:pic>
        <p:nvPicPr>
          <p:cNvPr id="5" name="Content Placeholder 6" descr="A close up of a sign&#10;&#10;Description generated with high confidence">
            <a:extLst>
              <a:ext uri="{FF2B5EF4-FFF2-40B4-BE49-F238E27FC236}">
                <a16:creationId xmlns:a16="http://schemas.microsoft.com/office/drawing/2014/main" id="{56B159DC-C6A0-BD4B-8311-C70FFF28E52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0"/>
          <a:stretch/>
        </p:blipFill>
        <p:spPr>
          <a:xfrm>
            <a:off x="-44205" y="2475790"/>
            <a:ext cx="4110162" cy="1722310"/>
          </a:xfrm>
          <a:custGeom>
            <a:avLst/>
            <a:gdLst/>
            <a:ahLst/>
            <a:cxnLst/>
            <a:rect l="l" t="t" r="r" b="b"/>
            <a:pathLst>
              <a:path w="12192000" h="5058957">
                <a:moveTo>
                  <a:pt x="0" y="0"/>
                </a:moveTo>
                <a:lnTo>
                  <a:pt x="12192000" y="0"/>
                </a:lnTo>
                <a:lnTo>
                  <a:pt x="12192000" y="259692"/>
                </a:lnTo>
                <a:lnTo>
                  <a:pt x="12192000" y="3542069"/>
                </a:lnTo>
                <a:lnTo>
                  <a:pt x="12192000" y="3734194"/>
                </a:lnTo>
                <a:lnTo>
                  <a:pt x="12192000" y="4710012"/>
                </a:lnTo>
                <a:lnTo>
                  <a:pt x="12113803" y="4718295"/>
                </a:lnTo>
                <a:cubicBezTo>
                  <a:pt x="10139508" y="4916244"/>
                  <a:pt x="8237152" y="5009247"/>
                  <a:pt x="6753597" y="5041852"/>
                </a:cubicBezTo>
                <a:cubicBezTo>
                  <a:pt x="4940362" y="5081701"/>
                  <a:pt x="2657278" y="5062371"/>
                  <a:pt x="400746" y="4870509"/>
                </a:cubicBezTo>
                <a:lnTo>
                  <a:pt x="0" y="4833533"/>
                </a:lnTo>
                <a:lnTo>
                  <a:pt x="0" y="3734194"/>
                </a:lnTo>
                <a:lnTo>
                  <a:pt x="0" y="3542069"/>
                </a:lnTo>
                <a:lnTo>
                  <a:pt x="0" y="259692"/>
                </a:lnTo>
                <a:close/>
              </a:path>
            </a:pathLst>
          </a:custGeom>
        </p:spPr>
      </p:pic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BA821175-5D33-DF42-94AA-232966A34E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628" y="0"/>
            <a:ext cx="4110162" cy="21064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15AE81D-CE49-1845-86FD-246F841D576A}"/>
              </a:ext>
            </a:extLst>
          </p:cNvPr>
          <p:cNvSpPr txBox="1"/>
          <p:nvPr/>
        </p:nvSpPr>
        <p:spPr>
          <a:xfrm>
            <a:off x="-37628" y="2106458"/>
            <a:ext cx="41101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In Partnership with</a:t>
            </a:r>
          </a:p>
        </p:txBody>
      </p:sp>
    </p:spTree>
    <p:extLst>
      <p:ext uri="{BB962C8B-B14F-4D97-AF65-F5344CB8AC3E}">
        <p14:creationId xmlns:p14="http://schemas.microsoft.com/office/powerpoint/2010/main" val="3818658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38280-713D-4A09-B443-D584A1B56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401" y="5233324"/>
            <a:ext cx="3581400" cy="1624676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cs typeface="Calibri Light"/>
              </a:rPr>
              <a:t>Scenario Modeling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BDBCDC-ABB5-4768-9A0E-6BA955CB9E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4146" y="285008"/>
            <a:ext cx="7889239" cy="6454766"/>
          </a:xfrm>
        </p:spPr>
        <p:txBody>
          <a:bodyPr vert="horz" lIns="0" tIns="45720" rIns="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4300" b="1" u="sng" dirty="0">
                <a:cs typeface="Calibri"/>
              </a:rPr>
              <a:t>Bring It All Together:</a:t>
            </a:r>
          </a:p>
          <a:p>
            <a:pPr marL="0" indent="0" algn="ctr">
              <a:buNone/>
            </a:pPr>
            <a:endParaRPr lang="en-US" sz="4300" b="1" u="sng" dirty="0">
              <a:cs typeface="Calibri"/>
            </a:endParaRPr>
          </a:p>
          <a:p>
            <a:pPr marL="0" indent="0" algn="ctr">
              <a:buNone/>
            </a:pPr>
            <a:endParaRPr lang="en-US" sz="4300" b="1" u="sng" dirty="0"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518484-5AE0-2944-82A3-6657FA141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8853" y="2565070"/>
            <a:ext cx="7816512" cy="2314534"/>
          </a:xfrm>
          <a:prstGeom prst="rect">
            <a:avLst/>
          </a:prstGeom>
        </p:spPr>
      </p:pic>
      <p:pic>
        <p:nvPicPr>
          <p:cNvPr id="6" name="Content Placeholder 6" descr="A close up of a sign&#10;&#10;Description generated with high confidence">
            <a:extLst>
              <a:ext uri="{FF2B5EF4-FFF2-40B4-BE49-F238E27FC236}">
                <a16:creationId xmlns:a16="http://schemas.microsoft.com/office/drawing/2014/main" id="{9A77E561-0C77-904F-818B-50A48A2C9C6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0"/>
          <a:stretch/>
        </p:blipFill>
        <p:spPr>
          <a:xfrm>
            <a:off x="-44205" y="2475790"/>
            <a:ext cx="4110162" cy="1722310"/>
          </a:xfrm>
          <a:custGeom>
            <a:avLst/>
            <a:gdLst/>
            <a:ahLst/>
            <a:cxnLst/>
            <a:rect l="l" t="t" r="r" b="b"/>
            <a:pathLst>
              <a:path w="12192000" h="5058957">
                <a:moveTo>
                  <a:pt x="0" y="0"/>
                </a:moveTo>
                <a:lnTo>
                  <a:pt x="12192000" y="0"/>
                </a:lnTo>
                <a:lnTo>
                  <a:pt x="12192000" y="259692"/>
                </a:lnTo>
                <a:lnTo>
                  <a:pt x="12192000" y="3542069"/>
                </a:lnTo>
                <a:lnTo>
                  <a:pt x="12192000" y="3734194"/>
                </a:lnTo>
                <a:lnTo>
                  <a:pt x="12192000" y="4710012"/>
                </a:lnTo>
                <a:lnTo>
                  <a:pt x="12113803" y="4718295"/>
                </a:lnTo>
                <a:cubicBezTo>
                  <a:pt x="10139508" y="4916244"/>
                  <a:pt x="8237152" y="5009247"/>
                  <a:pt x="6753597" y="5041852"/>
                </a:cubicBezTo>
                <a:cubicBezTo>
                  <a:pt x="4940362" y="5081701"/>
                  <a:pt x="2657278" y="5062371"/>
                  <a:pt x="400746" y="4870509"/>
                </a:cubicBezTo>
                <a:lnTo>
                  <a:pt x="0" y="4833533"/>
                </a:lnTo>
                <a:lnTo>
                  <a:pt x="0" y="3734194"/>
                </a:lnTo>
                <a:lnTo>
                  <a:pt x="0" y="3542069"/>
                </a:lnTo>
                <a:lnTo>
                  <a:pt x="0" y="259692"/>
                </a:lnTo>
                <a:close/>
              </a:path>
            </a:pathLst>
          </a:cu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6158D2E6-3DF4-8B4F-89EB-1C45B60CC9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628" y="0"/>
            <a:ext cx="4110162" cy="210645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FDEFC12-2508-2D4A-B4FB-E8537E8CDB97}"/>
              </a:ext>
            </a:extLst>
          </p:cNvPr>
          <p:cNvSpPr txBox="1"/>
          <p:nvPr/>
        </p:nvSpPr>
        <p:spPr>
          <a:xfrm>
            <a:off x="-37628" y="2106458"/>
            <a:ext cx="41101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In Partnership with</a:t>
            </a:r>
          </a:p>
        </p:txBody>
      </p:sp>
    </p:spTree>
    <p:extLst>
      <p:ext uri="{BB962C8B-B14F-4D97-AF65-F5344CB8AC3E}">
        <p14:creationId xmlns:p14="http://schemas.microsoft.com/office/powerpoint/2010/main" val="395908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38280-713D-4A09-B443-D584A1B56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401" y="5233324"/>
            <a:ext cx="3581400" cy="1624676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cs typeface="Calibri Light"/>
              </a:rPr>
              <a:t>Scenario Modeling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BDBCDC-ABB5-4768-9A0E-6BA955CB9E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4146" y="285008"/>
            <a:ext cx="7889239" cy="6454766"/>
          </a:xfrm>
        </p:spPr>
        <p:txBody>
          <a:bodyPr vert="horz" lIns="0" tIns="45720" rIns="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4300" b="1" u="sng" dirty="0">
                <a:cs typeface="Calibri"/>
              </a:rPr>
              <a:t>Bring It All Together:</a:t>
            </a:r>
          </a:p>
          <a:p>
            <a:pPr>
              <a:buFont typeface="Wingdings" pitchFamily="2" charset="2"/>
              <a:buChar char="q"/>
            </a:pPr>
            <a:r>
              <a:rPr lang="en-US" sz="3200" b="1" dirty="0">
                <a:cs typeface="Calibri"/>
              </a:rPr>
              <a:t>Know your Assumptions</a:t>
            </a:r>
          </a:p>
          <a:p>
            <a:pPr marL="0" indent="0">
              <a:buNone/>
            </a:pPr>
            <a:endParaRPr lang="en-US" sz="3200" b="1" dirty="0">
              <a:cs typeface="Calibri"/>
            </a:endParaRPr>
          </a:p>
          <a:p>
            <a:pPr>
              <a:buFont typeface="Wingdings" pitchFamily="2" charset="2"/>
              <a:buChar char="q"/>
            </a:pPr>
            <a:r>
              <a:rPr lang="en-US" sz="3200" b="1" dirty="0">
                <a:cs typeface="Calibri"/>
              </a:rPr>
              <a:t>Know your Drivers</a:t>
            </a:r>
          </a:p>
          <a:p>
            <a:pPr marL="0" indent="0">
              <a:buNone/>
            </a:pPr>
            <a:endParaRPr lang="en-US" sz="3200" b="1" dirty="0">
              <a:cs typeface="Calibri"/>
            </a:endParaRPr>
          </a:p>
          <a:p>
            <a:pPr>
              <a:buFont typeface="Wingdings" pitchFamily="2" charset="2"/>
              <a:buChar char="q"/>
            </a:pPr>
            <a:r>
              <a:rPr lang="en-US" sz="3200" b="1" dirty="0">
                <a:cs typeface="Calibri"/>
              </a:rPr>
              <a:t>Create possible action steps and options</a:t>
            </a:r>
          </a:p>
        </p:txBody>
      </p:sp>
      <p:pic>
        <p:nvPicPr>
          <p:cNvPr id="5" name="Content Placeholder 6" descr="A close up of a sign&#10;&#10;Description generated with high confidence">
            <a:extLst>
              <a:ext uri="{FF2B5EF4-FFF2-40B4-BE49-F238E27FC236}">
                <a16:creationId xmlns:a16="http://schemas.microsoft.com/office/drawing/2014/main" id="{4E275B81-E3C9-3B4B-9121-8EE5FA9FFF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0"/>
          <a:stretch/>
        </p:blipFill>
        <p:spPr>
          <a:xfrm>
            <a:off x="-44205" y="2475790"/>
            <a:ext cx="4110162" cy="1722310"/>
          </a:xfrm>
          <a:custGeom>
            <a:avLst/>
            <a:gdLst/>
            <a:ahLst/>
            <a:cxnLst/>
            <a:rect l="l" t="t" r="r" b="b"/>
            <a:pathLst>
              <a:path w="12192000" h="5058957">
                <a:moveTo>
                  <a:pt x="0" y="0"/>
                </a:moveTo>
                <a:lnTo>
                  <a:pt x="12192000" y="0"/>
                </a:lnTo>
                <a:lnTo>
                  <a:pt x="12192000" y="259692"/>
                </a:lnTo>
                <a:lnTo>
                  <a:pt x="12192000" y="3542069"/>
                </a:lnTo>
                <a:lnTo>
                  <a:pt x="12192000" y="3734194"/>
                </a:lnTo>
                <a:lnTo>
                  <a:pt x="12192000" y="4710012"/>
                </a:lnTo>
                <a:lnTo>
                  <a:pt x="12113803" y="4718295"/>
                </a:lnTo>
                <a:cubicBezTo>
                  <a:pt x="10139508" y="4916244"/>
                  <a:pt x="8237152" y="5009247"/>
                  <a:pt x="6753597" y="5041852"/>
                </a:cubicBezTo>
                <a:cubicBezTo>
                  <a:pt x="4940362" y="5081701"/>
                  <a:pt x="2657278" y="5062371"/>
                  <a:pt x="400746" y="4870509"/>
                </a:cubicBezTo>
                <a:lnTo>
                  <a:pt x="0" y="4833533"/>
                </a:lnTo>
                <a:lnTo>
                  <a:pt x="0" y="3734194"/>
                </a:lnTo>
                <a:lnTo>
                  <a:pt x="0" y="3542069"/>
                </a:lnTo>
                <a:lnTo>
                  <a:pt x="0" y="259692"/>
                </a:lnTo>
                <a:close/>
              </a:path>
            </a:pathLst>
          </a:custGeom>
        </p:spPr>
      </p:pic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0F1D0F37-B930-564D-9742-FE54A93D75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628" y="0"/>
            <a:ext cx="4110162" cy="21064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F43E4D7-48F1-4242-8CA4-99DC2D919D6A}"/>
              </a:ext>
            </a:extLst>
          </p:cNvPr>
          <p:cNvSpPr txBox="1"/>
          <p:nvPr/>
        </p:nvSpPr>
        <p:spPr>
          <a:xfrm>
            <a:off x="-37628" y="2106458"/>
            <a:ext cx="41101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In Partnership with</a:t>
            </a:r>
          </a:p>
        </p:txBody>
      </p:sp>
    </p:spTree>
    <p:extLst>
      <p:ext uri="{BB962C8B-B14F-4D97-AF65-F5344CB8AC3E}">
        <p14:creationId xmlns:p14="http://schemas.microsoft.com/office/powerpoint/2010/main" val="2791365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38280-713D-4A09-B443-D584A1B56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401" y="5233324"/>
            <a:ext cx="3581400" cy="1624676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cs typeface="Calibri Light"/>
              </a:rPr>
              <a:t>Scenario Modeling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BDBCDC-ABB5-4768-9A0E-6BA955CB9E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4146" y="285008"/>
            <a:ext cx="7889239" cy="6454766"/>
          </a:xfrm>
        </p:spPr>
        <p:txBody>
          <a:bodyPr vert="horz" lIns="0" tIns="45720" rIns="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4300" b="1" u="sng" dirty="0">
                <a:cs typeface="Calibri"/>
              </a:rPr>
              <a:t>Action Steps/Options:</a:t>
            </a:r>
          </a:p>
          <a:p>
            <a:pPr lvl="1">
              <a:buFont typeface="Wingdings" pitchFamily="2" charset="2"/>
              <a:buChar char="q"/>
            </a:pPr>
            <a:r>
              <a:rPr lang="en-US" sz="3000" b="1" dirty="0">
                <a:cs typeface="Calibri"/>
              </a:rPr>
              <a:t>“No Regret” Moves: </a:t>
            </a:r>
          </a:p>
          <a:p>
            <a:pPr lvl="2">
              <a:buFont typeface="Wingdings" pitchFamily="2" charset="2"/>
              <a:buChar char="q"/>
            </a:pPr>
            <a:r>
              <a:rPr lang="en-US" sz="2600" b="1" dirty="0">
                <a:cs typeface="Calibri"/>
              </a:rPr>
              <a:t>Actions with positive benefits under any scenario</a:t>
            </a:r>
          </a:p>
          <a:p>
            <a:pPr marL="566928" lvl="3" indent="0">
              <a:buNone/>
            </a:pPr>
            <a:r>
              <a:rPr lang="en-US" sz="2600" b="1" dirty="0">
                <a:cs typeface="Calibri"/>
              </a:rPr>
              <a:t>Discretionary spending savings that don’t harm staff or programs</a:t>
            </a:r>
          </a:p>
          <a:p>
            <a:pPr lvl="1">
              <a:buFont typeface="Wingdings" pitchFamily="2" charset="2"/>
              <a:buChar char="q"/>
            </a:pPr>
            <a:endParaRPr lang="en-US" sz="3000" b="1" dirty="0">
              <a:cs typeface="Calibri"/>
            </a:endParaRPr>
          </a:p>
          <a:p>
            <a:pPr lvl="1">
              <a:buFont typeface="Wingdings" pitchFamily="2" charset="2"/>
              <a:buChar char="q"/>
            </a:pPr>
            <a:r>
              <a:rPr lang="en-US" sz="3000" b="1" dirty="0">
                <a:cs typeface="Calibri"/>
              </a:rPr>
              <a:t>Options/Hedges: </a:t>
            </a:r>
          </a:p>
          <a:p>
            <a:pPr lvl="2">
              <a:buFont typeface="Wingdings" pitchFamily="2" charset="2"/>
              <a:buChar char="q"/>
            </a:pPr>
            <a:r>
              <a:rPr lang="en-US" sz="2600" b="1" dirty="0">
                <a:cs typeface="Calibri"/>
              </a:rPr>
              <a:t>Small scale, flexible moves that can be done quickly if a milestone is reached.</a:t>
            </a:r>
          </a:p>
          <a:p>
            <a:pPr lvl="2">
              <a:buFont typeface="Wingdings" pitchFamily="2" charset="2"/>
              <a:buChar char="q"/>
            </a:pPr>
            <a:r>
              <a:rPr lang="en-US" sz="2600" b="1" dirty="0">
                <a:cs typeface="Calibri"/>
              </a:rPr>
              <a:t>Reduce management compensation by XX% if certain funding source doesn’t come in as planned.</a:t>
            </a:r>
          </a:p>
          <a:p>
            <a:pPr lvl="2">
              <a:buFont typeface="Wingdings" pitchFamily="2" charset="2"/>
              <a:buChar char="q"/>
            </a:pPr>
            <a:endParaRPr lang="en-US" sz="2600" b="1" dirty="0">
              <a:cs typeface="Calibri"/>
            </a:endParaRPr>
          </a:p>
          <a:p>
            <a:pPr lvl="1">
              <a:buFont typeface="Wingdings" pitchFamily="2" charset="2"/>
              <a:buChar char="q"/>
            </a:pPr>
            <a:r>
              <a:rPr lang="en-US" sz="3000" b="1" dirty="0">
                <a:cs typeface="Calibri"/>
              </a:rPr>
              <a:t>Major Activities/Cost Reductions</a:t>
            </a:r>
          </a:p>
          <a:p>
            <a:pPr lvl="2">
              <a:buFont typeface="Wingdings" pitchFamily="2" charset="2"/>
              <a:buChar char="q"/>
            </a:pPr>
            <a:r>
              <a:rPr lang="en-US" sz="2600" b="1" dirty="0">
                <a:cs typeface="Calibri"/>
              </a:rPr>
              <a:t>New Programming or Shuttering Existing Programs</a:t>
            </a:r>
          </a:p>
          <a:p>
            <a:pPr lvl="1">
              <a:buFont typeface="Wingdings" pitchFamily="2" charset="2"/>
              <a:buChar char="q"/>
            </a:pPr>
            <a:endParaRPr lang="en-US" sz="3000" b="1" dirty="0">
              <a:cs typeface="Calibri"/>
            </a:endParaRPr>
          </a:p>
        </p:txBody>
      </p:sp>
      <p:pic>
        <p:nvPicPr>
          <p:cNvPr id="5" name="Content Placeholder 6" descr="A close up of a sign&#10;&#10;Description generated with high confidence">
            <a:extLst>
              <a:ext uri="{FF2B5EF4-FFF2-40B4-BE49-F238E27FC236}">
                <a16:creationId xmlns:a16="http://schemas.microsoft.com/office/drawing/2014/main" id="{6C3BCABB-604D-9A40-BB0B-AA33B840BD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0"/>
          <a:stretch/>
        </p:blipFill>
        <p:spPr>
          <a:xfrm>
            <a:off x="-44205" y="2475790"/>
            <a:ext cx="4110162" cy="1722310"/>
          </a:xfrm>
          <a:custGeom>
            <a:avLst/>
            <a:gdLst/>
            <a:ahLst/>
            <a:cxnLst/>
            <a:rect l="l" t="t" r="r" b="b"/>
            <a:pathLst>
              <a:path w="12192000" h="5058957">
                <a:moveTo>
                  <a:pt x="0" y="0"/>
                </a:moveTo>
                <a:lnTo>
                  <a:pt x="12192000" y="0"/>
                </a:lnTo>
                <a:lnTo>
                  <a:pt x="12192000" y="259692"/>
                </a:lnTo>
                <a:lnTo>
                  <a:pt x="12192000" y="3542069"/>
                </a:lnTo>
                <a:lnTo>
                  <a:pt x="12192000" y="3734194"/>
                </a:lnTo>
                <a:lnTo>
                  <a:pt x="12192000" y="4710012"/>
                </a:lnTo>
                <a:lnTo>
                  <a:pt x="12113803" y="4718295"/>
                </a:lnTo>
                <a:cubicBezTo>
                  <a:pt x="10139508" y="4916244"/>
                  <a:pt x="8237152" y="5009247"/>
                  <a:pt x="6753597" y="5041852"/>
                </a:cubicBezTo>
                <a:cubicBezTo>
                  <a:pt x="4940362" y="5081701"/>
                  <a:pt x="2657278" y="5062371"/>
                  <a:pt x="400746" y="4870509"/>
                </a:cubicBezTo>
                <a:lnTo>
                  <a:pt x="0" y="4833533"/>
                </a:lnTo>
                <a:lnTo>
                  <a:pt x="0" y="3734194"/>
                </a:lnTo>
                <a:lnTo>
                  <a:pt x="0" y="3542069"/>
                </a:lnTo>
                <a:lnTo>
                  <a:pt x="0" y="259692"/>
                </a:lnTo>
                <a:close/>
              </a:path>
            </a:pathLst>
          </a:custGeom>
        </p:spPr>
      </p:pic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3AD0AC79-C43B-574E-81F5-376A3ADB93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628" y="0"/>
            <a:ext cx="4110162" cy="21064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49CCF36-42A1-C045-8DDB-D51A79101591}"/>
              </a:ext>
            </a:extLst>
          </p:cNvPr>
          <p:cNvSpPr txBox="1"/>
          <p:nvPr/>
        </p:nvSpPr>
        <p:spPr>
          <a:xfrm>
            <a:off x="-37628" y="2106458"/>
            <a:ext cx="41101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In Partnership with</a:t>
            </a:r>
          </a:p>
        </p:txBody>
      </p:sp>
    </p:spTree>
    <p:extLst>
      <p:ext uri="{BB962C8B-B14F-4D97-AF65-F5344CB8AC3E}">
        <p14:creationId xmlns:p14="http://schemas.microsoft.com/office/powerpoint/2010/main" val="10287229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38280-713D-4A09-B443-D584A1B56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401" y="5233324"/>
            <a:ext cx="3581400" cy="1624676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cs typeface="Calibri Light"/>
              </a:rPr>
              <a:t>Scenario Modeling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BDBCDC-ABB5-4768-9A0E-6BA955CB9E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4146" y="285008"/>
            <a:ext cx="7889239" cy="6454766"/>
          </a:xfrm>
        </p:spPr>
        <p:txBody>
          <a:bodyPr vert="horz" lIns="0" tIns="45720" rIns="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4300" b="1" u="sng" dirty="0">
                <a:cs typeface="Calibri"/>
              </a:rPr>
              <a:t>Identify WHEN to Act:</a:t>
            </a:r>
          </a:p>
          <a:p>
            <a:pPr lvl="1">
              <a:buFont typeface="Wingdings" pitchFamily="2" charset="2"/>
              <a:buChar char="q"/>
            </a:pPr>
            <a:r>
              <a:rPr lang="en-US" sz="3200" b="1" dirty="0">
                <a:cs typeface="Calibri"/>
              </a:rPr>
              <a:t>Don’t wait until its too late</a:t>
            </a:r>
          </a:p>
          <a:p>
            <a:pPr marL="201168" lvl="1" indent="0">
              <a:buNone/>
            </a:pPr>
            <a:endParaRPr lang="en-US" sz="3200" b="1" dirty="0">
              <a:cs typeface="Calibri"/>
            </a:endParaRPr>
          </a:p>
          <a:p>
            <a:pPr lvl="1">
              <a:buFont typeface="Wingdings" pitchFamily="2" charset="2"/>
              <a:buChar char="q"/>
            </a:pPr>
            <a:r>
              <a:rPr lang="en-US" sz="3200" b="1" dirty="0">
                <a:cs typeface="Calibri"/>
              </a:rPr>
              <a:t>Know how to act and when so that you can act quickly when the time comes</a:t>
            </a:r>
          </a:p>
          <a:p>
            <a:pPr marL="201168" lvl="1" indent="0">
              <a:buNone/>
            </a:pPr>
            <a:endParaRPr lang="en-US" sz="3200" b="1" dirty="0">
              <a:cs typeface="Calibri"/>
            </a:endParaRPr>
          </a:p>
          <a:p>
            <a:pPr lvl="1">
              <a:buFont typeface="Wingdings" pitchFamily="2" charset="2"/>
              <a:buChar char="q"/>
            </a:pPr>
            <a:r>
              <a:rPr lang="en-US" sz="3200" b="1" dirty="0">
                <a:cs typeface="Calibri"/>
              </a:rPr>
              <a:t>Identify Trigger Points</a:t>
            </a:r>
          </a:p>
          <a:p>
            <a:pPr lvl="2">
              <a:buFont typeface="Wingdings" pitchFamily="2" charset="2"/>
              <a:buChar char="q"/>
            </a:pPr>
            <a:r>
              <a:rPr lang="en-US" sz="2400" b="1" dirty="0">
                <a:cs typeface="Calibri"/>
              </a:rPr>
              <a:t>A certain Date</a:t>
            </a:r>
          </a:p>
          <a:p>
            <a:pPr lvl="2">
              <a:buFont typeface="Wingdings" pitchFamily="2" charset="2"/>
              <a:buChar char="q"/>
            </a:pPr>
            <a:r>
              <a:rPr lang="en-US" sz="2400" b="1" dirty="0">
                <a:cs typeface="Calibri"/>
              </a:rPr>
              <a:t>A certain Event</a:t>
            </a:r>
          </a:p>
          <a:p>
            <a:pPr lvl="2">
              <a:buFont typeface="Wingdings" pitchFamily="2" charset="2"/>
              <a:buChar char="q"/>
            </a:pPr>
            <a:endParaRPr lang="en-US" sz="2400" b="1" dirty="0">
              <a:cs typeface="Calibri"/>
            </a:endParaRPr>
          </a:p>
          <a:p>
            <a:pPr lvl="1">
              <a:buFont typeface="Wingdings" pitchFamily="2" charset="2"/>
              <a:buChar char="q"/>
            </a:pPr>
            <a:r>
              <a:rPr lang="en-US" sz="3200" b="1" dirty="0">
                <a:cs typeface="Calibri"/>
              </a:rPr>
              <a:t>Get the whole leadership team on board with trigger points and action steps.</a:t>
            </a:r>
          </a:p>
          <a:p>
            <a:pPr lvl="1">
              <a:buFont typeface="Wingdings" pitchFamily="2" charset="2"/>
              <a:buChar char="q"/>
            </a:pPr>
            <a:endParaRPr lang="en-US" sz="2800" b="1" dirty="0">
              <a:cs typeface="Calibri"/>
            </a:endParaRPr>
          </a:p>
        </p:txBody>
      </p:sp>
      <p:pic>
        <p:nvPicPr>
          <p:cNvPr id="5" name="Content Placeholder 6" descr="A close up of a sign&#10;&#10;Description generated with high confidence">
            <a:extLst>
              <a:ext uri="{FF2B5EF4-FFF2-40B4-BE49-F238E27FC236}">
                <a16:creationId xmlns:a16="http://schemas.microsoft.com/office/drawing/2014/main" id="{E3E0F273-FDDA-FD4F-BF0D-4692C003DD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0"/>
          <a:stretch/>
        </p:blipFill>
        <p:spPr>
          <a:xfrm>
            <a:off x="-44205" y="2475790"/>
            <a:ext cx="4110162" cy="1722310"/>
          </a:xfrm>
          <a:custGeom>
            <a:avLst/>
            <a:gdLst/>
            <a:ahLst/>
            <a:cxnLst/>
            <a:rect l="l" t="t" r="r" b="b"/>
            <a:pathLst>
              <a:path w="12192000" h="5058957">
                <a:moveTo>
                  <a:pt x="0" y="0"/>
                </a:moveTo>
                <a:lnTo>
                  <a:pt x="12192000" y="0"/>
                </a:lnTo>
                <a:lnTo>
                  <a:pt x="12192000" y="259692"/>
                </a:lnTo>
                <a:lnTo>
                  <a:pt x="12192000" y="3542069"/>
                </a:lnTo>
                <a:lnTo>
                  <a:pt x="12192000" y="3734194"/>
                </a:lnTo>
                <a:lnTo>
                  <a:pt x="12192000" y="4710012"/>
                </a:lnTo>
                <a:lnTo>
                  <a:pt x="12113803" y="4718295"/>
                </a:lnTo>
                <a:cubicBezTo>
                  <a:pt x="10139508" y="4916244"/>
                  <a:pt x="8237152" y="5009247"/>
                  <a:pt x="6753597" y="5041852"/>
                </a:cubicBezTo>
                <a:cubicBezTo>
                  <a:pt x="4940362" y="5081701"/>
                  <a:pt x="2657278" y="5062371"/>
                  <a:pt x="400746" y="4870509"/>
                </a:cubicBezTo>
                <a:lnTo>
                  <a:pt x="0" y="4833533"/>
                </a:lnTo>
                <a:lnTo>
                  <a:pt x="0" y="3734194"/>
                </a:lnTo>
                <a:lnTo>
                  <a:pt x="0" y="3542069"/>
                </a:lnTo>
                <a:lnTo>
                  <a:pt x="0" y="259692"/>
                </a:lnTo>
                <a:close/>
              </a:path>
            </a:pathLst>
          </a:custGeom>
        </p:spPr>
      </p:pic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59135C60-6464-1245-AEC5-F9FDA8DEDB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628" y="0"/>
            <a:ext cx="4110162" cy="21064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7ACF6BA-72AF-F04E-849D-F618C5D0B755}"/>
              </a:ext>
            </a:extLst>
          </p:cNvPr>
          <p:cNvSpPr txBox="1"/>
          <p:nvPr/>
        </p:nvSpPr>
        <p:spPr>
          <a:xfrm>
            <a:off x="-37628" y="2106458"/>
            <a:ext cx="41101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In Partnership with</a:t>
            </a:r>
          </a:p>
        </p:txBody>
      </p:sp>
    </p:spTree>
    <p:extLst>
      <p:ext uri="{BB962C8B-B14F-4D97-AF65-F5344CB8AC3E}">
        <p14:creationId xmlns:p14="http://schemas.microsoft.com/office/powerpoint/2010/main" val="9273094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38280-713D-4A09-B443-D584A1B56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401" y="5204436"/>
            <a:ext cx="3581400" cy="1624676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cs typeface="Calibri Light"/>
              </a:rPr>
              <a:t>Scenario Modeling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BDBCDC-ABB5-4768-9A0E-6BA955CB9E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4146" y="285008"/>
            <a:ext cx="7889239" cy="6454766"/>
          </a:xfrm>
        </p:spPr>
        <p:txBody>
          <a:bodyPr vert="horz" lIns="0" tIns="45720" rIns="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4300" b="1" u="sng" dirty="0">
                <a:cs typeface="Calibri"/>
              </a:rPr>
              <a:t>Keep it Current:</a:t>
            </a:r>
          </a:p>
          <a:p>
            <a:pPr marL="0" indent="0" algn="ctr">
              <a:buNone/>
            </a:pPr>
            <a:endParaRPr lang="en-US" sz="4300" b="1" u="sng" dirty="0">
              <a:cs typeface="Calibri"/>
            </a:endParaRPr>
          </a:p>
          <a:p>
            <a:pPr lvl="1">
              <a:buFont typeface="Wingdings" pitchFamily="2" charset="2"/>
              <a:buChar char="q"/>
            </a:pPr>
            <a:r>
              <a:rPr lang="en-US" sz="3200" b="1" dirty="0">
                <a:cs typeface="Calibri"/>
              </a:rPr>
              <a:t>Just like with cashflow, revisit the models as new information is received and keep the models current.</a:t>
            </a:r>
          </a:p>
          <a:p>
            <a:pPr lvl="1">
              <a:buFont typeface="Wingdings" pitchFamily="2" charset="2"/>
              <a:buChar char="q"/>
            </a:pPr>
            <a:endParaRPr lang="en-US" sz="3200" b="1" dirty="0">
              <a:cs typeface="Calibri"/>
            </a:endParaRPr>
          </a:p>
          <a:p>
            <a:pPr lvl="1">
              <a:buFont typeface="Wingdings" pitchFamily="2" charset="2"/>
              <a:buChar char="q"/>
            </a:pPr>
            <a:r>
              <a:rPr lang="en-US" sz="3200" b="1" dirty="0">
                <a:cs typeface="Calibri"/>
              </a:rPr>
              <a:t>Be willing to pivot with new information.</a:t>
            </a:r>
          </a:p>
          <a:p>
            <a:pPr lvl="1">
              <a:buFont typeface="Wingdings" pitchFamily="2" charset="2"/>
              <a:buChar char="q"/>
            </a:pPr>
            <a:endParaRPr lang="en-US" sz="2800" b="1" dirty="0">
              <a:cs typeface="Calibri"/>
            </a:endParaRPr>
          </a:p>
        </p:txBody>
      </p:sp>
      <p:pic>
        <p:nvPicPr>
          <p:cNvPr id="5" name="Content Placeholder 6" descr="A close up of a sign&#10;&#10;Description generated with high confidence">
            <a:extLst>
              <a:ext uri="{FF2B5EF4-FFF2-40B4-BE49-F238E27FC236}">
                <a16:creationId xmlns:a16="http://schemas.microsoft.com/office/drawing/2014/main" id="{E8697913-C404-9742-AAC4-37E7ED95E6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0"/>
          <a:stretch/>
        </p:blipFill>
        <p:spPr>
          <a:xfrm>
            <a:off x="-44205" y="2475790"/>
            <a:ext cx="4110162" cy="1722310"/>
          </a:xfrm>
          <a:custGeom>
            <a:avLst/>
            <a:gdLst/>
            <a:ahLst/>
            <a:cxnLst/>
            <a:rect l="l" t="t" r="r" b="b"/>
            <a:pathLst>
              <a:path w="12192000" h="5058957">
                <a:moveTo>
                  <a:pt x="0" y="0"/>
                </a:moveTo>
                <a:lnTo>
                  <a:pt x="12192000" y="0"/>
                </a:lnTo>
                <a:lnTo>
                  <a:pt x="12192000" y="259692"/>
                </a:lnTo>
                <a:lnTo>
                  <a:pt x="12192000" y="3542069"/>
                </a:lnTo>
                <a:lnTo>
                  <a:pt x="12192000" y="3734194"/>
                </a:lnTo>
                <a:lnTo>
                  <a:pt x="12192000" y="4710012"/>
                </a:lnTo>
                <a:lnTo>
                  <a:pt x="12113803" y="4718295"/>
                </a:lnTo>
                <a:cubicBezTo>
                  <a:pt x="10139508" y="4916244"/>
                  <a:pt x="8237152" y="5009247"/>
                  <a:pt x="6753597" y="5041852"/>
                </a:cubicBezTo>
                <a:cubicBezTo>
                  <a:pt x="4940362" y="5081701"/>
                  <a:pt x="2657278" y="5062371"/>
                  <a:pt x="400746" y="4870509"/>
                </a:cubicBezTo>
                <a:lnTo>
                  <a:pt x="0" y="4833533"/>
                </a:lnTo>
                <a:lnTo>
                  <a:pt x="0" y="3734194"/>
                </a:lnTo>
                <a:lnTo>
                  <a:pt x="0" y="3542069"/>
                </a:lnTo>
                <a:lnTo>
                  <a:pt x="0" y="259692"/>
                </a:lnTo>
                <a:close/>
              </a:path>
            </a:pathLst>
          </a:custGeom>
        </p:spPr>
      </p:pic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EC4B02CB-5E94-FC43-8C26-48E5BF9D8D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628" y="0"/>
            <a:ext cx="4110162" cy="21064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9B1FC02-D987-974F-A024-AAAFB4E85ADA}"/>
              </a:ext>
            </a:extLst>
          </p:cNvPr>
          <p:cNvSpPr txBox="1"/>
          <p:nvPr/>
        </p:nvSpPr>
        <p:spPr>
          <a:xfrm>
            <a:off x="-37628" y="2106458"/>
            <a:ext cx="41101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In Partnership with</a:t>
            </a:r>
          </a:p>
        </p:txBody>
      </p:sp>
    </p:spTree>
    <p:extLst>
      <p:ext uri="{BB962C8B-B14F-4D97-AF65-F5344CB8AC3E}">
        <p14:creationId xmlns:p14="http://schemas.microsoft.com/office/powerpoint/2010/main" val="34274163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38280-713D-4A09-B443-D584A1B56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401" y="6095999"/>
            <a:ext cx="3581400" cy="762001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cs typeface="Calibri Light"/>
              </a:rPr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BDBCDC-ABB5-4768-9A0E-6BA955CB9E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4873" y="2024612"/>
            <a:ext cx="7796876" cy="3652980"/>
          </a:xfrm>
        </p:spPr>
        <p:txBody>
          <a:bodyPr vert="horz" lIns="0" tIns="45720" rIns="0" bIns="45720" rtlCol="0" anchor="t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5400" dirty="0">
                <a:cs typeface="Calibri"/>
              </a:rPr>
              <a:t>Contact Delaware Alliance for Nonprofit Advancement:</a:t>
            </a:r>
            <a:endParaRPr lang="en-US" dirty="0">
              <a:cs typeface="Calibri" panose="020F0502020204030204"/>
            </a:endParaRPr>
          </a:p>
          <a:p>
            <a:pPr marL="0" indent="0" algn="ctr">
              <a:buNone/>
            </a:pPr>
            <a:endParaRPr lang="en-US" sz="5400" dirty="0">
              <a:cs typeface="Calibri"/>
            </a:endParaRPr>
          </a:p>
          <a:p>
            <a:pPr marL="0" indent="0" algn="ctr">
              <a:buNone/>
            </a:pPr>
            <a:r>
              <a:rPr lang="en-US" sz="5400" dirty="0">
                <a:cs typeface="Calibri"/>
                <a:hlinkClick r:id="rId2"/>
              </a:rPr>
              <a:t>essisell@delawarenonprofit.org</a:t>
            </a:r>
            <a:endParaRPr lang="en-US" sz="5400" dirty="0">
              <a:cs typeface="Calibri"/>
            </a:endParaRPr>
          </a:p>
          <a:p>
            <a:pPr marL="0" indent="0" algn="ctr">
              <a:buNone/>
            </a:pPr>
            <a:r>
              <a:rPr lang="en-US" sz="5400" dirty="0">
                <a:cs typeface="Calibri"/>
              </a:rPr>
              <a:t>303-777-5500 </a:t>
            </a:r>
          </a:p>
          <a:p>
            <a:pPr marL="0" indent="0" algn="ctr">
              <a:buNone/>
            </a:pPr>
            <a:r>
              <a:rPr lang="en-US" sz="5400" dirty="0" err="1">
                <a:cs typeface="Calibri"/>
              </a:rPr>
              <a:t>delawarenonprofit.org</a:t>
            </a:r>
            <a:endParaRPr lang="en-US" sz="5400" dirty="0">
              <a:cs typeface="Calibri"/>
            </a:endParaRPr>
          </a:p>
        </p:txBody>
      </p:sp>
      <p:pic>
        <p:nvPicPr>
          <p:cNvPr id="5" name="Content Placeholder 6" descr="A close up of a sign&#10;&#10;Description generated with high confidence">
            <a:extLst>
              <a:ext uri="{FF2B5EF4-FFF2-40B4-BE49-F238E27FC236}">
                <a16:creationId xmlns:a16="http://schemas.microsoft.com/office/drawing/2014/main" id="{D2C4D62A-C710-0D4C-83E2-B82DB3CBCD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0"/>
          <a:stretch/>
        </p:blipFill>
        <p:spPr>
          <a:xfrm>
            <a:off x="-44205" y="2475790"/>
            <a:ext cx="4110162" cy="1722310"/>
          </a:xfrm>
          <a:custGeom>
            <a:avLst/>
            <a:gdLst/>
            <a:ahLst/>
            <a:cxnLst/>
            <a:rect l="l" t="t" r="r" b="b"/>
            <a:pathLst>
              <a:path w="12192000" h="5058957">
                <a:moveTo>
                  <a:pt x="0" y="0"/>
                </a:moveTo>
                <a:lnTo>
                  <a:pt x="12192000" y="0"/>
                </a:lnTo>
                <a:lnTo>
                  <a:pt x="12192000" y="259692"/>
                </a:lnTo>
                <a:lnTo>
                  <a:pt x="12192000" y="3542069"/>
                </a:lnTo>
                <a:lnTo>
                  <a:pt x="12192000" y="3734194"/>
                </a:lnTo>
                <a:lnTo>
                  <a:pt x="12192000" y="4710012"/>
                </a:lnTo>
                <a:lnTo>
                  <a:pt x="12113803" y="4718295"/>
                </a:lnTo>
                <a:cubicBezTo>
                  <a:pt x="10139508" y="4916244"/>
                  <a:pt x="8237152" y="5009247"/>
                  <a:pt x="6753597" y="5041852"/>
                </a:cubicBezTo>
                <a:cubicBezTo>
                  <a:pt x="4940362" y="5081701"/>
                  <a:pt x="2657278" y="5062371"/>
                  <a:pt x="400746" y="4870509"/>
                </a:cubicBezTo>
                <a:lnTo>
                  <a:pt x="0" y="4833533"/>
                </a:lnTo>
                <a:lnTo>
                  <a:pt x="0" y="3734194"/>
                </a:lnTo>
                <a:lnTo>
                  <a:pt x="0" y="3542069"/>
                </a:lnTo>
                <a:lnTo>
                  <a:pt x="0" y="259692"/>
                </a:lnTo>
                <a:close/>
              </a:path>
            </a:pathLst>
          </a:custGeom>
        </p:spPr>
      </p:pic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90410C83-6A43-454A-9460-E080041AB7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628" y="0"/>
            <a:ext cx="4110162" cy="21064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9BBA53B-48D2-BF48-BE23-38DD771D448A}"/>
              </a:ext>
            </a:extLst>
          </p:cNvPr>
          <p:cNvSpPr txBox="1"/>
          <p:nvPr/>
        </p:nvSpPr>
        <p:spPr>
          <a:xfrm>
            <a:off x="-37628" y="2106458"/>
            <a:ext cx="41101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In Partnership with</a:t>
            </a:r>
          </a:p>
        </p:txBody>
      </p:sp>
    </p:spTree>
    <p:extLst>
      <p:ext uri="{BB962C8B-B14F-4D97-AF65-F5344CB8AC3E}">
        <p14:creationId xmlns:p14="http://schemas.microsoft.com/office/powerpoint/2010/main" val="2514480909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Custom 4">
      <a:dk1>
        <a:srgbClr val="000000"/>
      </a:dk1>
      <a:lt1>
        <a:srgbClr val="FFFFFF"/>
      </a:lt1>
      <a:dk2>
        <a:srgbClr val="455F51"/>
      </a:dk2>
      <a:lt2>
        <a:srgbClr val="E2DFCC"/>
      </a:lt2>
      <a:accent1>
        <a:srgbClr val="1485B6"/>
      </a:accent1>
      <a:accent2>
        <a:srgbClr val="1485B6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0432FF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d5c8161-e557-4e5f-9c82-05045ca7c1c0">
      <Terms xmlns="http://schemas.microsoft.com/office/infopath/2007/PartnerControls"/>
    </lcf76f155ced4ddcb4097134ff3c332f>
    <TaxCatchAll xmlns="58d0c29b-5cbe-4e86-bc50-a5f77dbd6cd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D366BBC05BA34FBF9D7A61BA5077DC" ma:contentTypeVersion="17" ma:contentTypeDescription="Create a new document." ma:contentTypeScope="" ma:versionID="294416db535ca50bb6d288f3f9f02bf2">
  <xsd:schema xmlns:xsd="http://www.w3.org/2001/XMLSchema" xmlns:xs="http://www.w3.org/2001/XMLSchema" xmlns:p="http://schemas.microsoft.com/office/2006/metadata/properties" xmlns:ns2="3d5c8161-e557-4e5f-9c82-05045ca7c1c0" xmlns:ns3="58d0c29b-5cbe-4e86-bc50-a5f77dbd6cdc" targetNamespace="http://schemas.microsoft.com/office/2006/metadata/properties" ma:root="true" ma:fieldsID="f920c9b06fc33bedaa238e76d019d91f" ns2:_="" ns3:_="">
    <xsd:import namespace="3d5c8161-e557-4e5f-9c82-05045ca7c1c0"/>
    <xsd:import namespace="58d0c29b-5cbe-4e86-bc50-a5f77dbd6c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5c8161-e557-4e5f-9c82-05045ca7c1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c26925-c27b-4c9c-bf3a-6b03a2e610e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d0c29b-5cbe-4e86-bc50-a5f77dbd6cd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ab545744-f932-4107-a463-51582d766eac}" ma:internalName="TaxCatchAll" ma:showField="CatchAllData" ma:web="58d0c29b-5cbe-4e86-bc50-a5f77dbd6c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8DF6E3B-80F3-4446-B1F1-F35AD567F91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B3B1684-5A69-4F94-AEFF-177A536C7664}">
  <ds:schemaRefs>
    <ds:schemaRef ds:uri="4ba9d91f-c50a-4fc1-8682-8dfcec83bada"/>
    <ds:schemaRef ds:uri="http://purl.org/dc/dcmitype/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http://purl.org/dc/terms/"/>
    <ds:schemaRef ds:uri="9d6211ce-8745-4bd1-9ef8-63de14285cd7"/>
    <ds:schemaRef ds:uri="http://schemas.microsoft.com/office/2006/metadata/properties"/>
    <ds:schemaRef ds:uri="3d5c8161-e557-4e5f-9c82-05045ca7c1c0"/>
    <ds:schemaRef ds:uri="58d0c29b-5cbe-4e86-bc50-a5f77dbd6cdc"/>
  </ds:schemaRefs>
</ds:datastoreItem>
</file>

<file path=customXml/itemProps3.xml><?xml version="1.0" encoding="utf-8"?>
<ds:datastoreItem xmlns:ds="http://schemas.openxmlformats.org/officeDocument/2006/customXml" ds:itemID="{235FCA9D-BA83-42D3-B8A3-3BAB507914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d5c8161-e557-4e5f-9c82-05045ca7c1c0"/>
    <ds:schemaRef ds:uri="58d0c29b-5cbe-4e86-bc50-a5f77dbd6c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537</Words>
  <Application>Microsoft Office PowerPoint</Application>
  <PresentationFormat>Widescreen</PresentationFormat>
  <Paragraphs>118</Paragraphs>
  <Slides>12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Retrospect</vt:lpstr>
      <vt:lpstr> Scenario Modeling</vt:lpstr>
      <vt:lpstr>Running Parallel Tracks</vt:lpstr>
      <vt:lpstr>Scenario Modeling</vt:lpstr>
      <vt:lpstr>Scenario Modeling</vt:lpstr>
      <vt:lpstr>Scenario Modeling</vt:lpstr>
      <vt:lpstr>Scenario Modeling</vt:lpstr>
      <vt:lpstr>Scenario Modeling</vt:lpstr>
      <vt:lpstr>Scenario Modeling</vt:lpstr>
      <vt:lpstr>Scenario Modeling</vt:lpstr>
      <vt:lpstr>Scenario Modeling</vt:lpstr>
      <vt:lpstr>Scenario Modeling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Scenario Modeling</dc:title>
  <dc:creator>Adam Jespersen</dc:creator>
  <cp:lastModifiedBy>Sheila Bravo</cp:lastModifiedBy>
  <cp:revision>5</cp:revision>
  <dcterms:created xsi:type="dcterms:W3CDTF">2020-06-17T19:56:41Z</dcterms:created>
  <dcterms:modified xsi:type="dcterms:W3CDTF">2025-05-06T15:20:56Z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0x010100A1D366BBC05BA34FBF9D7A61BA5077DC</vt:lpwstr>
  </property>
  <property fmtid="{D5CDD505-2E9C-101B-9397-08002B2CF9AE}" pid="3" name="MediaServiceImageTags">
    <vt:lpwstr/>
  </property>
</Properties>
</file>